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44"/>
  </p:notesMasterIdLst>
  <p:handoutMasterIdLst>
    <p:handoutMasterId r:id="rId45"/>
  </p:handoutMasterIdLst>
  <p:sldIdLst>
    <p:sldId id="256" r:id="rId2"/>
    <p:sldId id="267" r:id="rId3"/>
    <p:sldId id="258" r:id="rId4"/>
    <p:sldId id="257" r:id="rId5"/>
    <p:sldId id="259" r:id="rId6"/>
    <p:sldId id="260" r:id="rId7"/>
    <p:sldId id="261" r:id="rId8"/>
    <p:sldId id="266" r:id="rId9"/>
    <p:sldId id="263" r:id="rId10"/>
    <p:sldId id="264" r:id="rId11"/>
    <p:sldId id="265"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3" r:id="rId25"/>
    <p:sldId id="280" r:id="rId26"/>
    <p:sldId id="281" r:id="rId27"/>
    <p:sldId id="282" r:id="rId28"/>
    <p:sldId id="284" r:id="rId29"/>
    <p:sldId id="286" r:id="rId30"/>
    <p:sldId id="285" r:id="rId31"/>
    <p:sldId id="287" r:id="rId32"/>
    <p:sldId id="290" r:id="rId33"/>
    <p:sldId id="291" r:id="rId34"/>
    <p:sldId id="292" r:id="rId35"/>
    <p:sldId id="289" r:id="rId36"/>
    <p:sldId id="293" r:id="rId37"/>
    <p:sldId id="294" r:id="rId38"/>
    <p:sldId id="295" r:id="rId39"/>
    <p:sldId id="296" r:id="rId40"/>
    <p:sldId id="297" r:id="rId41"/>
    <p:sldId id="298" r:id="rId42"/>
    <p:sldId id="299" r:id="rId43"/>
  </p:sldIdLst>
  <p:sldSz cx="1260157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623" autoAdjust="0"/>
    <p:restoredTop sz="94660"/>
  </p:normalViewPr>
  <p:slideViewPr>
    <p:cSldViewPr>
      <p:cViewPr varScale="1">
        <p:scale>
          <a:sx n="70" d="100"/>
          <a:sy n="70" d="100"/>
        </p:scale>
        <p:origin x="-462" y="-90"/>
      </p:cViewPr>
      <p:guideLst>
        <p:guide orient="horz" pos="2160"/>
        <p:guide pos="3969"/>
      </p:guideLst>
    </p:cSldViewPr>
  </p:slideViewPr>
  <p:notesTextViewPr>
    <p:cViewPr>
      <p:scale>
        <a:sx n="100" d="100"/>
        <a:sy n="100" d="100"/>
      </p:scale>
      <p:origin x="0" y="0"/>
    </p:cViewPr>
  </p:notesTextViewPr>
  <p:sorterViewPr>
    <p:cViewPr>
      <p:scale>
        <a:sx n="66" d="100"/>
        <a:sy n="66" d="100"/>
      </p:scale>
      <p:origin x="0" y="38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407D01D-ACD9-42D2-B42C-B2CFC37E30BE}" type="doc">
      <dgm:prSet loTypeId="urn:microsoft.com/office/officeart/2005/8/layout/default#1" loCatId="list" qsTypeId="urn:microsoft.com/office/officeart/2005/8/quickstyle/simple1" qsCatId="simple" csTypeId="urn:microsoft.com/office/officeart/2005/8/colors/accent1_2" csCatId="accent1" phldr="1"/>
      <dgm:spPr/>
      <dgm:t>
        <a:bodyPr/>
        <a:lstStyle/>
        <a:p>
          <a:endParaRPr lang="en-CA"/>
        </a:p>
      </dgm:t>
    </dgm:pt>
    <dgm:pt modelId="{A27A2B78-7921-4879-BADC-F4E828B7C044}">
      <dgm:prSet phldrT="[Text]"/>
      <dgm:spPr/>
      <dgm:t>
        <a:bodyPr/>
        <a:lstStyle/>
        <a:p>
          <a:r>
            <a:rPr lang="en-CA" dirty="0" smtClean="0"/>
            <a:t>Analytical Chemistry</a:t>
          </a:r>
          <a:endParaRPr lang="en-CA" dirty="0"/>
        </a:p>
      </dgm:t>
    </dgm:pt>
    <dgm:pt modelId="{FC35FC50-6EC6-47E3-9E42-AC8EE7870088}" type="parTrans" cxnId="{8F84E511-C909-4812-A10B-4A1FF7C509B8}">
      <dgm:prSet/>
      <dgm:spPr/>
      <dgm:t>
        <a:bodyPr/>
        <a:lstStyle/>
        <a:p>
          <a:endParaRPr lang="en-CA"/>
        </a:p>
      </dgm:t>
    </dgm:pt>
    <dgm:pt modelId="{1187F703-E7F2-4A43-9AF6-655FA96553D2}" type="sibTrans" cxnId="{8F84E511-C909-4812-A10B-4A1FF7C509B8}">
      <dgm:prSet/>
      <dgm:spPr/>
      <dgm:t>
        <a:bodyPr/>
        <a:lstStyle/>
        <a:p>
          <a:endParaRPr lang="en-CA"/>
        </a:p>
      </dgm:t>
    </dgm:pt>
    <dgm:pt modelId="{99AC2533-39C0-4288-AB2A-8A1B8F6ABEA2}">
      <dgm:prSet phldrT="[Text]"/>
      <dgm:spPr/>
      <dgm:t>
        <a:bodyPr/>
        <a:lstStyle/>
        <a:p>
          <a:r>
            <a:rPr lang="en-CA" dirty="0" smtClean="0"/>
            <a:t>Biochemistry</a:t>
          </a:r>
          <a:endParaRPr lang="en-CA" dirty="0"/>
        </a:p>
      </dgm:t>
    </dgm:pt>
    <dgm:pt modelId="{C27F9156-E864-41FD-B8BD-49CC03F8A8A3}" type="parTrans" cxnId="{B9D383A8-E7F9-4DE6-B02E-95DEB917551F}">
      <dgm:prSet/>
      <dgm:spPr/>
      <dgm:t>
        <a:bodyPr/>
        <a:lstStyle/>
        <a:p>
          <a:endParaRPr lang="en-CA"/>
        </a:p>
      </dgm:t>
    </dgm:pt>
    <dgm:pt modelId="{7966ED98-4086-4944-BF90-68B87D13D7DE}" type="sibTrans" cxnId="{B9D383A8-E7F9-4DE6-B02E-95DEB917551F}">
      <dgm:prSet/>
      <dgm:spPr/>
      <dgm:t>
        <a:bodyPr/>
        <a:lstStyle/>
        <a:p>
          <a:endParaRPr lang="en-CA"/>
        </a:p>
      </dgm:t>
    </dgm:pt>
    <dgm:pt modelId="{0F64BC9E-5827-4219-A279-8D6CF29E112D}">
      <dgm:prSet phldrT="[Text]"/>
      <dgm:spPr/>
      <dgm:t>
        <a:bodyPr/>
        <a:lstStyle/>
        <a:p>
          <a:r>
            <a:rPr lang="en-CA" dirty="0" smtClean="0"/>
            <a:t>Inorganic Chemistry</a:t>
          </a:r>
          <a:endParaRPr lang="en-CA" dirty="0"/>
        </a:p>
      </dgm:t>
    </dgm:pt>
    <dgm:pt modelId="{97FBBC54-92AA-48AD-8370-BAE786DDC71E}" type="parTrans" cxnId="{53E57167-878C-4659-8F07-4D60C7AE53C5}">
      <dgm:prSet/>
      <dgm:spPr/>
      <dgm:t>
        <a:bodyPr/>
        <a:lstStyle/>
        <a:p>
          <a:endParaRPr lang="en-CA"/>
        </a:p>
      </dgm:t>
    </dgm:pt>
    <dgm:pt modelId="{BAF469BF-903C-4183-9E80-0D7EA06AAC42}" type="sibTrans" cxnId="{53E57167-878C-4659-8F07-4D60C7AE53C5}">
      <dgm:prSet/>
      <dgm:spPr/>
      <dgm:t>
        <a:bodyPr/>
        <a:lstStyle/>
        <a:p>
          <a:endParaRPr lang="en-CA"/>
        </a:p>
      </dgm:t>
    </dgm:pt>
    <dgm:pt modelId="{098B6BA9-36A6-4D2D-8A8A-C8D2A0516FA4}">
      <dgm:prSet phldrT="[Text]" custT="1"/>
      <dgm:spPr/>
      <dgm:t>
        <a:bodyPr/>
        <a:lstStyle/>
        <a:p>
          <a:r>
            <a:rPr lang="en-CA" sz="3200" dirty="0" err="1" smtClean="0"/>
            <a:t>Chemis</a:t>
          </a:r>
          <a:r>
            <a:rPr lang="en-CA" sz="3200" dirty="0" smtClean="0"/>
            <a:t> TREE</a:t>
          </a:r>
        </a:p>
        <a:p>
          <a:r>
            <a:rPr lang="en-CA" sz="1600" i="1" dirty="0" smtClean="0"/>
            <a:t>Wow your teacher is so funny!!!</a:t>
          </a:r>
        </a:p>
      </dgm:t>
    </dgm:pt>
    <dgm:pt modelId="{6AA233E0-7DD1-4A8C-B71D-78D3F99723EF}" type="parTrans" cxnId="{4C26B8CA-B3C5-43FF-BDD8-82816B55B4BF}">
      <dgm:prSet/>
      <dgm:spPr/>
      <dgm:t>
        <a:bodyPr/>
        <a:lstStyle/>
        <a:p>
          <a:endParaRPr lang="en-CA"/>
        </a:p>
      </dgm:t>
    </dgm:pt>
    <dgm:pt modelId="{B62435B2-235A-40F7-B7F2-171482039D65}" type="sibTrans" cxnId="{4C26B8CA-B3C5-43FF-BDD8-82816B55B4BF}">
      <dgm:prSet/>
      <dgm:spPr/>
      <dgm:t>
        <a:bodyPr/>
        <a:lstStyle/>
        <a:p>
          <a:endParaRPr lang="en-CA"/>
        </a:p>
      </dgm:t>
    </dgm:pt>
    <dgm:pt modelId="{0DECE6F4-761F-4055-9B03-3B655E88DB43}">
      <dgm:prSet phldrT="[Text]"/>
      <dgm:spPr/>
      <dgm:t>
        <a:bodyPr/>
        <a:lstStyle/>
        <a:p>
          <a:r>
            <a:rPr lang="en-CA" dirty="0" smtClean="0"/>
            <a:t>Physical Chemistry</a:t>
          </a:r>
          <a:endParaRPr lang="en-CA" dirty="0"/>
        </a:p>
      </dgm:t>
    </dgm:pt>
    <dgm:pt modelId="{7823BAF3-F45E-4434-B545-0A78187351A9}" type="parTrans" cxnId="{6C567A62-E166-474C-BB7E-580A3918E84D}">
      <dgm:prSet/>
      <dgm:spPr/>
      <dgm:t>
        <a:bodyPr/>
        <a:lstStyle/>
        <a:p>
          <a:endParaRPr lang="en-CA"/>
        </a:p>
      </dgm:t>
    </dgm:pt>
    <dgm:pt modelId="{E8D60764-8F06-431F-AC70-D4A0B933A34E}" type="sibTrans" cxnId="{6C567A62-E166-474C-BB7E-580A3918E84D}">
      <dgm:prSet/>
      <dgm:spPr/>
      <dgm:t>
        <a:bodyPr/>
        <a:lstStyle/>
        <a:p>
          <a:endParaRPr lang="en-CA"/>
        </a:p>
      </dgm:t>
    </dgm:pt>
    <dgm:pt modelId="{DCBA369B-6962-4EBD-8276-5E11E86C8FC6}">
      <dgm:prSet phldrT="[Text]"/>
      <dgm:spPr/>
      <dgm:t>
        <a:bodyPr/>
        <a:lstStyle/>
        <a:p>
          <a:r>
            <a:rPr lang="en-CA" dirty="0" smtClean="0"/>
            <a:t>Organic Chemistry</a:t>
          </a:r>
          <a:endParaRPr lang="en-CA" dirty="0"/>
        </a:p>
      </dgm:t>
    </dgm:pt>
    <dgm:pt modelId="{9456628B-E94E-4201-AE07-5661F9D6D50B}" type="parTrans" cxnId="{5D307FD5-C181-4434-BADE-5F2C6E6EC735}">
      <dgm:prSet/>
      <dgm:spPr/>
      <dgm:t>
        <a:bodyPr/>
        <a:lstStyle/>
        <a:p>
          <a:endParaRPr lang="en-CA"/>
        </a:p>
      </dgm:t>
    </dgm:pt>
    <dgm:pt modelId="{081E535E-7503-48AD-8286-5CAE9B913D48}" type="sibTrans" cxnId="{5D307FD5-C181-4434-BADE-5F2C6E6EC735}">
      <dgm:prSet/>
      <dgm:spPr/>
      <dgm:t>
        <a:bodyPr/>
        <a:lstStyle/>
        <a:p>
          <a:endParaRPr lang="en-CA"/>
        </a:p>
      </dgm:t>
    </dgm:pt>
    <dgm:pt modelId="{22093D52-11A1-4DE0-9912-325084947054}">
      <dgm:prSet phldrT="[Text]"/>
      <dgm:spPr/>
      <dgm:t>
        <a:bodyPr/>
        <a:lstStyle/>
        <a:p>
          <a:r>
            <a:rPr lang="en-CA" smtClean="0"/>
            <a:t>Biotechnology</a:t>
          </a:r>
          <a:endParaRPr lang="en-CA" dirty="0"/>
        </a:p>
      </dgm:t>
    </dgm:pt>
    <dgm:pt modelId="{771EF77F-DD04-4C38-B7ED-36909E5502F5}" type="parTrans" cxnId="{939A0233-B164-44D9-960F-34732B899205}">
      <dgm:prSet/>
      <dgm:spPr/>
      <dgm:t>
        <a:bodyPr/>
        <a:lstStyle/>
        <a:p>
          <a:endParaRPr lang="en-CA"/>
        </a:p>
      </dgm:t>
    </dgm:pt>
    <dgm:pt modelId="{ACA6B73B-8E2E-44FB-BBC4-BC7AB24C44C9}" type="sibTrans" cxnId="{939A0233-B164-44D9-960F-34732B899205}">
      <dgm:prSet/>
      <dgm:spPr/>
      <dgm:t>
        <a:bodyPr/>
        <a:lstStyle/>
        <a:p>
          <a:endParaRPr lang="en-CA"/>
        </a:p>
      </dgm:t>
    </dgm:pt>
    <dgm:pt modelId="{BDC478D0-3C9F-4761-8D19-B4FEEFCC1C9A}" type="pres">
      <dgm:prSet presAssocID="{0407D01D-ACD9-42D2-B42C-B2CFC37E30BE}" presName="diagram" presStyleCnt="0">
        <dgm:presLayoutVars>
          <dgm:dir/>
          <dgm:resizeHandles val="exact"/>
        </dgm:presLayoutVars>
      </dgm:prSet>
      <dgm:spPr/>
      <dgm:t>
        <a:bodyPr/>
        <a:lstStyle/>
        <a:p>
          <a:endParaRPr lang="en-CA"/>
        </a:p>
      </dgm:t>
    </dgm:pt>
    <dgm:pt modelId="{4460DCB0-1AE2-408E-BB88-C05AA1BD299A}" type="pres">
      <dgm:prSet presAssocID="{A27A2B78-7921-4879-BADC-F4E828B7C044}" presName="node" presStyleLbl="node1" presStyleIdx="0" presStyleCnt="7">
        <dgm:presLayoutVars>
          <dgm:bulletEnabled val="1"/>
        </dgm:presLayoutVars>
      </dgm:prSet>
      <dgm:spPr/>
      <dgm:t>
        <a:bodyPr/>
        <a:lstStyle/>
        <a:p>
          <a:endParaRPr lang="en-CA"/>
        </a:p>
      </dgm:t>
    </dgm:pt>
    <dgm:pt modelId="{6EF97F8C-87DB-4F32-BC1B-6940C83A4A4B}" type="pres">
      <dgm:prSet presAssocID="{1187F703-E7F2-4A43-9AF6-655FA96553D2}" presName="sibTrans" presStyleCnt="0"/>
      <dgm:spPr/>
    </dgm:pt>
    <dgm:pt modelId="{97E420A2-6A69-4F2F-806A-B8C91A5FE5A0}" type="pres">
      <dgm:prSet presAssocID="{99AC2533-39C0-4288-AB2A-8A1B8F6ABEA2}" presName="node" presStyleLbl="node1" presStyleIdx="1" presStyleCnt="7">
        <dgm:presLayoutVars>
          <dgm:bulletEnabled val="1"/>
        </dgm:presLayoutVars>
      </dgm:prSet>
      <dgm:spPr/>
      <dgm:t>
        <a:bodyPr/>
        <a:lstStyle/>
        <a:p>
          <a:endParaRPr lang="en-CA"/>
        </a:p>
      </dgm:t>
    </dgm:pt>
    <dgm:pt modelId="{655B9B25-5EB3-4D3B-BC40-EAAFD9CEDAF2}" type="pres">
      <dgm:prSet presAssocID="{7966ED98-4086-4944-BF90-68B87D13D7DE}" presName="sibTrans" presStyleCnt="0"/>
      <dgm:spPr/>
    </dgm:pt>
    <dgm:pt modelId="{335318A4-5A1A-4503-BD85-B410DC82CE5F}" type="pres">
      <dgm:prSet presAssocID="{0DECE6F4-761F-4055-9B03-3B655E88DB43}" presName="node" presStyleLbl="node1" presStyleIdx="2" presStyleCnt="7">
        <dgm:presLayoutVars>
          <dgm:bulletEnabled val="1"/>
        </dgm:presLayoutVars>
      </dgm:prSet>
      <dgm:spPr/>
      <dgm:t>
        <a:bodyPr/>
        <a:lstStyle/>
        <a:p>
          <a:endParaRPr lang="en-CA"/>
        </a:p>
      </dgm:t>
    </dgm:pt>
    <dgm:pt modelId="{1DA23117-740D-471F-83C7-E8710F01B3AD}" type="pres">
      <dgm:prSet presAssocID="{E8D60764-8F06-431F-AC70-D4A0B933A34E}" presName="sibTrans" presStyleCnt="0"/>
      <dgm:spPr/>
    </dgm:pt>
    <dgm:pt modelId="{4B7931E2-84B0-4491-98BE-49529E6A60BD}" type="pres">
      <dgm:prSet presAssocID="{DCBA369B-6962-4EBD-8276-5E11E86C8FC6}" presName="node" presStyleLbl="node1" presStyleIdx="3" presStyleCnt="7">
        <dgm:presLayoutVars>
          <dgm:bulletEnabled val="1"/>
        </dgm:presLayoutVars>
      </dgm:prSet>
      <dgm:spPr/>
      <dgm:t>
        <a:bodyPr/>
        <a:lstStyle/>
        <a:p>
          <a:endParaRPr lang="en-CA"/>
        </a:p>
      </dgm:t>
    </dgm:pt>
    <dgm:pt modelId="{5D0BFE6F-89AB-405A-A132-44F0952303B6}" type="pres">
      <dgm:prSet presAssocID="{081E535E-7503-48AD-8286-5CAE9B913D48}" presName="sibTrans" presStyleCnt="0"/>
      <dgm:spPr/>
    </dgm:pt>
    <dgm:pt modelId="{B7B80E85-AB55-4BA8-8098-963C6D5C59BB}" type="pres">
      <dgm:prSet presAssocID="{0F64BC9E-5827-4219-A279-8D6CF29E112D}" presName="node" presStyleLbl="node1" presStyleIdx="4" presStyleCnt="7">
        <dgm:presLayoutVars>
          <dgm:bulletEnabled val="1"/>
        </dgm:presLayoutVars>
      </dgm:prSet>
      <dgm:spPr/>
      <dgm:t>
        <a:bodyPr/>
        <a:lstStyle/>
        <a:p>
          <a:endParaRPr lang="en-CA"/>
        </a:p>
      </dgm:t>
    </dgm:pt>
    <dgm:pt modelId="{048B48D0-3D68-4622-BAC4-7B4BEDCFE614}" type="pres">
      <dgm:prSet presAssocID="{BAF469BF-903C-4183-9E80-0D7EA06AAC42}" presName="sibTrans" presStyleCnt="0"/>
      <dgm:spPr/>
    </dgm:pt>
    <dgm:pt modelId="{5D34A4C4-21AB-41E5-9A06-FC7B2F4CEE7A}" type="pres">
      <dgm:prSet presAssocID="{22093D52-11A1-4DE0-9912-325084947054}" presName="node" presStyleLbl="node1" presStyleIdx="5" presStyleCnt="7">
        <dgm:presLayoutVars>
          <dgm:bulletEnabled val="1"/>
        </dgm:presLayoutVars>
      </dgm:prSet>
      <dgm:spPr/>
      <dgm:t>
        <a:bodyPr/>
        <a:lstStyle/>
        <a:p>
          <a:endParaRPr lang="en-CA"/>
        </a:p>
      </dgm:t>
    </dgm:pt>
    <dgm:pt modelId="{B90F60DE-D37D-4C93-A85D-05B1BD34F5DE}" type="pres">
      <dgm:prSet presAssocID="{ACA6B73B-8E2E-44FB-BBC4-BC7AB24C44C9}" presName="sibTrans" presStyleCnt="0"/>
      <dgm:spPr/>
    </dgm:pt>
    <dgm:pt modelId="{AB3018DE-5491-49E3-BEA8-7CC437CA0132}" type="pres">
      <dgm:prSet presAssocID="{098B6BA9-36A6-4D2D-8A8A-C8D2A0516FA4}" presName="node" presStyleLbl="node1" presStyleIdx="6" presStyleCnt="7">
        <dgm:presLayoutVars>
          <dgm:bulletEnabled val="1"/>
        </dgm:presLayoutVars>
      </dgm:prSet>
      <dgm:spPr/>
      <dgm:t>
        <a:bodyPr/>
        <a:lstStyle/>
        <a:p>
          <a:endParaRPr lang="en-CA"/>
        </a:p>
      </dgm:t>
    </dgm:pt>
  </dgm:ptLst>
  <dgm:cxnLst>
    <dgm:cxn modelId="{53E57167-878C-4659-8F07-4D60C7AE53C5}" srcId="{0407D01D-ACD9-42D2-B42C-B2CFC37E30BE}" destId="{0F64BC9E-5827-4219-A279-8D6CF29E112D}" srcOrd="4" destOrd="0" parTransId="{97FBBC54-92AA-48AD-8370-BAE786DDC71E}" sibTransId="{BAF469BF-903C-4183-9E80-0D7EA06AAC42}"/>
    <dgm:cxn modelId="{B9D383A8-E7F9-4DE6-B02E-95DEB917551F}" srcId="{0407D01D-ACD9-42D2-B42C-B2CFC37E30BE}" destId="{99AC2533-39C0-4288-AB2A-8A1B8F6ABEA2}" srcOrd="1" destOrd="0" parTransId="{C27F9156-E864-41FD-B8BD-49CC03F8A8A3}" sibTransId="{7966ED98-4086-4944-BF90-68B87D13D7DE}"/>
    <dgm:cxn modelId="{939A0233-B164-44D9-960F-34732B899205}" srcId="{0407D01D-ACD9-42D2-B42C-B2CFC37E30BE}" destId="{22093D52-11A1-4DE0-9912-325084947054}" srcOrd="5" destOrd="0" parTransId="{771EF77F-DD04-4C38-B7ED-36909E5502F5}" sibTransId="{ACA6B73B-8E2E-44FB-BBC4-BC7AB24C44C9}"/>
    <dgm:cxn modelId="{3B6DE23E-375B-4BB6-9CC3-F4FEBFADA1B0}" type="presOf" srcId="{DCBA369B-6962-4EBD-8276-5E11E86C8FC6}" destId="{4B7931E2-84B0-4491-98BE-49529E6A60BD}" srcOrd="0" destOrd="0" presId="urn:microsoft.com/office/officeart/2005/8/layout/default#1"/>
    <dgm:cxn modelId="{A962EE9B-0A13-468A-8A67-29260391A597}" type="presOf" srcId="{0407D01D-ACD9-42D2-B42C-B2CFC37E30BE}" destId="{BDC478D0-3C9F-4761-8D19-B4FEEFCC1C9A}" srcOrd="0" destOrd="0" presId="urn:microsoft.com/office/officeart/2005/8/layout/default#1"/>
    <dgm:cxn modelId="{5D307FD5-C181-4434-BADE-5F2C6E6EC735}" srcId="{0407D01D-ACD9-42D2-B42C-B2CFC37E30BE}" destId="{DCBA369B-6962-4EBD-8276-5E11E86C8FC6}" srcOrd="3" destOrd="0" parTransId="{9456628B-E94E-4201-AE07-5661F9D6D50B}" sibTransId="{081E535E-7503-48AD-8286-5CAE9B913D48}"/>
    <dgm:cxn modelId="{0DABBCED-4F11-4C41-B77F-C3FF38F8D1C1}" type="presOf" srcId="{22093D52-11A1-4DE0-9912-325084947054}" destId="{5D34A4C4-21AB-41E5-9A06-FC7B2F4CEE7A}" srcOrd="0" destOrd="0" presId="urn:microsoft.com/office/officeart/2005/8/layout/default#1"/>
    <dgm:cxn modelId="{D12CAA57-4DDC-47B2-BDE0-85FB8B3D9E08}" type="presOf" srcId="{A27A2B78-7921-4879-BADC-F4E828B7C044}" destId="{4460DCB0-1AE2-408E-BB88-C05AA1BD299A}" srcOrd="0" destOrd="0" presId="urn:microsoft.com/office/officeart/2005/8/layout/default#1"/>
    <dgm:cxn modelId="{2D973403-5CE6-49E9-B0D2-3FFE51438486}" type="presOf" srcId="{99AC2533-39C0-4288-AB2A-8A1B8F6ABEA2}" destId="{97E420A2-6A69-4F2F-806A-B8C91A5FE5A0}" srcOrd="0" destOrd="0" presId="urn:microsoft.com/office/officeart/2005/8/layout/default#1"/>
    <dgm:cxn modelId="{6EF91470-EF61-4E28-82F1-47EA39DF95AD}" type="presOf" srcId="{0F64BC9E-5827-4219-A279-8D6CF29E112D}" destId="{B7B80E85-AB55-4BA8-8098-963C6D5C59BB}" srcOrd="0" destOrd="0" presId="urn:microsoft.com/office/officeart/2005/8/layout/default#1"/>
    <dgm:cxn modelId="{8F84E511-C909-4812-A10B-4A1FF7C509B8}" srcId="{0407D01D-ACD9-42D2-B42C-B2CFC37E30BE}" destId="{A27A2B78-7921-4879-BADC-F4E828B7C044}" srcOrd="0" destOrd="0" parTransId="{FC35FC50-6EC6-47E3-9E42-AC8EE7870088}" sibTransId="{1187F703-E7F2-4A43-9AF6-655FA96553D2}"/>
    <dgm:cxn modelId="{8B8FEEB0-9D79-44B4-BE0A-1E596C1AA894}" type="presOf" srcId="{098B6BA9-36A6-4D2D-8A8A-C8D2A0516FA4}" destId="{AB3018DE-5491-49E3-BEA8-7CC437CA0132}" srcOrd="0" destOrd="0" presId="urn:microsoft.com/office/officeart/2005/8/layout/default#1"/>
    <dgm:cxn modelId="{6C567A62-E166-474C-BB7E-580A3918E84D}" srcId="{0407D01D-ACD9-42D2-B42C-B2CFC37E30BE}" destId="{0DECE6F4-761F-4055-9B03-3B655E88DB43}" srcOrd="2" destOrd="0" parTransId="{7823BAF3-F45E-4434-B545-0A78187351A9}" sibTransId="{E8D60764-8F06-431F-AC70-D4A0B933A34E}"/>
    <dgm:cxn modelId="{4C26B8CA-B3C5-43FF-BDD8-82816B55B4BF}" srcId="{0407D01D-ACD9-42D2-B42C-B2CFC37E30BE}" destId="{098B6BA9-36A6-4D2D-8A8A-C8D2A0516FA4}" srcOrd="6" destOrd="0" parTransId="{6AA233E0-7DD1-4A8C-B71D-78D3F99723EF}" sibTransId="{B62435B2-235A-40F7-B7F2-171482039D65}"/>
    <dgm:cxn modelId="{1FBD9556-8B79-4E95-AF39-829D1416E166}" type="presOf" srcId="{0DECE6F4-761F-4055-9B03-3B655E88DB43}" destId="{335318A4-5A1A-4503-BD85-B410DC82CE5F}" srcOrd="0" destOrd="0" presId="urn:microsoft.com/office/officeart/2005/8/layout/default#1"/>
    <dgm:cxn modelId="{B4CB710D-8203-455D-B715-01CF4B0E326F}" type="presParOf" srcId="{BDC478D0-3C9F-4761-8D19-B4FEEFCC1C9A}" destId="{4460DCB0-1AE2-408E-BB88-C05AA1BD299A}" srcOrd="0" destOrd="0" presId="urn:microsoft.com/office/officeart/2005/8/layout/default#1"/>
    <dgm:cxn modelId="{8C9AF18D-7F96-4C2D-AD4A-939542825D1D}" type="presParOf" srcId="{BDC478D0-3C9F-4761-8D19-B4FEEFCC1C9A}" destId="{6EF97F8C-87DB-4F32-BC1B-6940C83A4A4B}" srcOrd="1" destOrd="0" presId="urn:microsoft.com/office/officeart/2005/8/layout/default#1"/>
    <dgm:cxn modelId="{F344D305-288F-4C0C-A39B-16CF969D5D80}" type="presParOf" srcId="{BDC478D0-3C9F-4761-8D19-B4FEEFCC1C9A}" destId="{97E420A2-6A69-4F2F-806A-B8C91A5FE5A0}" srcOrd="2" destOrd="0" presId="urn:microsoft.com/office/officeart/2005/8/layout/default#1"/>
    <dgm:cxn modelId="{3C2110C5-29F5-48C3-9933-2B15F269D2AF}" type="presParOf" srcId="{BDC478D0-3C9F-4761-8D19-B4FEEFCC1C9A}" destId="{655B9B25-5EB3-4D3B-BC40-EAAFD9CEDAF2}" srcOrd="3" destOrd="0" presId="urn:microsoft.com/office/officeart/2005/8/layout/default#1"/>
    <dgm:cxn modelId="{4522D2F8-C124-410C-9927-30AC4821E0F8}" type="presParOf" srcId="{BDC478D0-3C9F-4761-8D19-B4FEEFCC1C9A}" destId="{335318A4-5A1A-4503-BD85-B410DC82CE5F}" srcOrd="4" destOrd="0" presId="urn:microsoft.com/office/officeart/2005/8/layout/default#1"/>
    <dgm:cxn modelId="{729EB5F5-744D-48D0-9B46-72E30A6392F5}" type="presParOf" srcId="{BDC478D0-3C9F-4761-8D19-B4FEEFCC1C9A}" destId="{1DA23117-740D-471F-83C7-E8710F01B3AD}" srcOrd="5" destOrd="0" presId="urn:microsoft.com/office/officeart/2005/8/layout/default#1"/>
    <dgm:cxn modelId="{CD2AD3A1-FFFC-4FB0-AE7B-9F2D6704F8A8}" type="presParOf" srcId="{BDC478D0-3C9F-4761-8D19-B4FEEFCC1C9A}" destId="{4B7931E2-84B0-4491-98BE-49529E6A60BD}" srcOrd="6" destOrd="0" presId="urn:microsoft.com/office/officeart/2005/8/layout/default#1"/>
    <dgm:cxn modelId="{66295F3E-6586-47C1-87C3-60A891390071}" type="presParOf" srcId="{BDC478D0-3C9F-4761-8D19-B4FEEFCC1C9A}" destId="{5D0BFE6F-89AB-405A-A132-44F0952303B6}" srcOrd="7" destOrd="0" presId="urn:microsoft.com/office/officeart/2005/8/layout/default#1"/>
    <dgm:cxn modelId="{338078D3-34D3-408A-AB49-7FE8565A2ED5}" type="presParOf" srcId="{BDC478D0-3C9F-4761-8D19-B4FEEFCC1C9A}" destId="{B7B80E85-AB55-4BA8-8098-963C6D5C59BB}" srcOrd="8" destOrd="0" presId="urn:microsoft.com/office/officeart/2005/8/layout/default#1"/>
    <dgm:cxn modelId="{6C11EB72-5565-4820-B7AB-D452EBA66C07}" type="presParOf" srcId="{BDC478D0-3C9F-4761-8D19-B4FEEFCC1C9A}" destId="{048B48D0-3D68-4622-BAC4-7B4BEDCFE614}" srcOrd="9" destOrd="0" presId="urn:microsoft.com/office/officeart/2005/8/layout/default#1"/>
    <dgm:cxn modelId="{6C3F39AF-8DCC-4BC9-B96C-5650017FE0A0}" type="presParOf" srcId="{BDC478D0-3C9F-4761-8D19-B4FEEFCC1C9A}" destId="{5D34A4C4-21AB-41E5-9A06-FC7B2F4CEE7A}" srcOrd="10" destOrd="0" presId="urn:microsoft.com/office/officeart/2005/8/layout/default#1"/>
    <dgm:cxn modelId="{CE3A6BEA-805A-44CE-A02F-FB90B764AF20}" type="presParOf" srcId="{BDC478D0-3C9F-4761-8D19-B4FEEFCC1C9A}" destId="{B90F60DE-D37D-4C93-A85D-05B1BD34F5DE}" srcOrd="11" destOrd="0" presId="urn:microsoft.com/office/officeart/2005/8/layout/default#1"/>
    <dgm:cxn modelId="{3E381FA9-139F-492E-B8F6-57968D04B7A5}" type="presParOf" srcId="{BDC478D0-3C9F-4761-8D19-B4FEEFCC1C9A}" destId="{AB3018DE-5491-49E3-BEA8-7CC437CA0132}" srcOrd="12" destOrd="0" presId="urn:microsoft.com/office/officeart/2005/8/layout/defaul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60DCB0-1AE2-408E-BB88-C05AA1BD299A}">
      <dsp:nvSpPr>
        <dsp:cNvPr id="0" name=""/>
        <dsp:cNvSpPr/>
      </dsp:nvSpPr>
      <dsp:spPr>
        <a:xfrm>
          <a:off x="3489" y="823681"/>
          <a:ext cx="2768727" cy="1661236"/>
        </a:xfrm>
        <a:prstGeom prst="rect">
          <a:avLst/>
        </a:prstGeom>
        <a:solidFill>
          <a:schemeClr val="accent1">
            <a:hueOff val="0"/>
            <a:satOff val="0"/>
            <a:lumOff val="0"/>
            <a:alphaOff val="0"/>
          </a:schemeClr>
        </a:solidFill>
        <a:ln w="254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0" tIns="171450" rIns="171450" bIns="171450" numCol="1" spcCol="1270" anchor="ctr" anchorCtr="0">
          <a:noAutofit/>
        </a:bodyPr>
        <a:lstStyle/>
        <a:p>
          <a:pPr lvl="0" algn="ctr" defTabSz="2000250">
            <a:lnSpc>
              <a:spcPct val="90000"/>
            </a:lnSpc>
            <a:spcBef>
              <a:spcPct val="0"/>
            </a:spcBef>
            <a:spcAft>
              <a:spcPct val="35000"/>
            </a:spcAft>
          </a:pPr>
          <a:r>
            <a:rPr lang="en-CA" sz="4500" kern="1200" dirty="0" smtClean="0"/>
            <a:t>Analytical Chemistry</a:t>
          </a:r>
          <a:endParaRPr lang="en-CA" sz="4500" kern="1200" dirty="0"/>
        </a:p>
      </dsp:txBody>
      <dsp:txXfrm>
        <a:off x="3489" y="823681"/>
        <a:ext cx="2768727" cy="1661236"/>
      </dsp:txXfrm>
    </dsp:sp>
    <dsp:sp modelId="{97E420A2-6A69-4F2F-806A-B8C91A5FE5A0}">
      <dsp:nvSpPr>
        <dsp:cNvPr id="0" name=""/>
        <dsp:cNvSpPr/>
      </dsp:nvSpPr>
      <dsp:spPr>
        <a:xfrm>
          <a:off x="3049090" y="823681"/>
          <a:ext cx="2768727" cy="1661236"/>
        </a:xfrm>
        <a:prstGeom prst="rect">
          <a:avLst/>
        </a:prstGeom>
        <a:solidFill>
          <a:schemeClr val="accent1">
            <a:hueOff val="0"/>
            <a:satOff val="0"/>
            <a:lumOff val="0"/>
            <a:alphaOff val="0"/>
          </a:schemeClr>
        </a:solidFill>
        <a:ln w="254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0" tIns="171450" rIns="171450" bIns="171450" numCol="1" spcCol="1270" anchor="ctr" anchorCtr="0">
          <a:noAutofit/>
        </a:bodyPr>
        <a:lstStyle/>
        <a:p>
          <a:pPr lvl="0" algn="ctr" defTabSz="2000250">
            <a:lnSpc>
              <a:spcPct val="90000"/>
            </a:lnSpc>
            <a:spcBef>
              <a:spcPct val="0"/>
            </a:spcBef>
            <a:spcAft>
              <a:spcPct val="35000"/>
            </a:spcAft>
          </a:pPr>
          <a:r>
            <a:rPr lang="en-CA" sz="4500" kern="1200" dirty="0" smtClean="0"/>
            <a:t>Biochemistry</a:t>
          </a:r>
          <a:endParaRPr lang="en-CA" sz="4500" kern="1200" dirty="0"/>
        </a:p>
      </dsp:txBody>
      <dsp:txXfrm>
        <a:off x="3049090" y="823681"/>
        <a:ext cx="2768727" cy="1661236"/>
      </dsp:txXfrm>
    </dsp:sp>
    <dsp:sp modelId="{335318A4-5A1A-4503-BD85-B410DC82CE5F}">
      <dsp:nvSpPr>
        <dsp:cNvPr id="0" name=""/>
        <dsp:cNvSpPr/>
      </dsp:nvSpPr>
      <dsp:spPr>
        <a:xfrm>
          <a:off x="6094691" y="823681"/>
          <a:ext cx="2768727" cy="1661236"/>
        </a:xfrm>
        <a:prstGeom prst="rect">
          <a:avLst/>
        </a:prstGeom>
        <a:solidFill>
          <a:schemeClr val="accent1">
            <a:hueOff val="0"/>
            <a:satOff val="0"/>
            <a:lumOff val="0"/>
            <a:alphaOff val="0"/>
          </a:schemeClr>
        </a:solidFill>
        <a:ln w="254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0" tIns="171450" rIns="171450" bIns="171450" numCol="1" spcCol="1270" anchor="ctr" anchorCtr="0">
          <a:noAutofit/>
        </a:bodyPr>
        <a:lstStyle/>
        <a:p>
          <a:pPr lvl="0" algn="ctr" defTabSz="2000250">
            <a:lnSpc>
              <a:spcPct val="90000"/>
            </a:lnSpc>
            <a:spcBef>
              <a:spcPct val="0"/>
            </a:spcBef>
            <a:spcAft>
              <a:spcPct val="35000"/>
            </a:spcAft>
          </a:pPr>
          <a:r>
            <a:rPr lang="en-CA" sz="4500" kern="1200" dirty="0" smtClean="0"/>
            <a:t>Physical Chemistry</a:t>
          </a:r>
          <a:endParaRPr lang="en-CA" sz="4500" kern="1200" dirty="0"/>
        </a:p>
      </dsp:txBody>
      <dsp:txXfrm>
        <a:off x="6094691" y="823681"/>
        <a:ext cx="2768727" cy="1661236"/>
      </dsp:txXfrm>
    </dsp:sp>
    <dsp:sp modelId="{4B7931E2-84B0-4491-98BE-49529E6A60BD}">
      <dsp:nvSpPr>
        <dsp:cNvPr id="0" name=""/>
        <dsp:cNvSpPr/>
      </dsp:nvSpPr>
      <dsp:spPr>
        <a:xfrm>
          <a:off x="9140292" y="823681"/>
          <a:ext cx="2768727" cy="1661236"/>
        </a:xfrm>
        <a:prstGeom prst="rect">
          <a:avLst/>
        </a:prstGeom>
        <a:solidFill>
          <a:schemeClr val="accent1">
            <a:hueOff val="0"/>
            <a:satOff val="0"/>
            <a:lumOff val="0"/>
            <a:alphaOff val="0"/>
          </a:schemeClr>
        </a:solidFill>
        <a:ln w="254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0" tIns="171450" rIns="171450" bIns="171450" numCol="1" spcCol="1270" anchor="ctr" anchorCtr="0">
          <a:noAutofit/>
        </a:bodyPr>
        <a:lstStyle/>
        <a:p>
          <a:pPr lvl="0" algn="ctr" defTabSz="2000250">
            <a:lnSpc>
              <a:spcPct val="90000"/>
            </a:lnSpc>
            <a:spcBef>
              <a:spcPct val="0"/>
            </a:spcBef>
            <a:spcAft>
              <a:spcPct val="35000"/>
            </a:spcAft>
          </a:pPr>
          <a:r>
            <a:rPr lang="en-CA" sz="4500" kern="1200" dirty="0" smtClean="0"/>
            <a:t>Organic Chemistry</a:t>
          </a:r>
          <a:endParaRPr lang="en-CA" sz="4500" kern="1200" dirty="0"/>
        </a:p>
      </dsp:txBody>
      <dsp:txXfrm>
        <a:off x="9140292" y="823681"/>
        <a:ext cx="2768727" cy="1661236"/>
      </dsp:txXfrm>
    </dsp:sp>
    <dsp:sp modelId="{B7B80E85-AB55-4BA8-8098-963C6D5C59BB}">
      <dsp:nvSpPr>
        <dsp:cNvPr id="0" name=""/>
        <dsp:cNvSpPr/>
      </dsp:nvSpPr>
      <dsp:spPr>
        <a:xfrm>
          <a:off x="1526290" y="2761791"/>
          <a:ext cx="2768727" cy="1661236"/>
        </a:xfrm>
        <a:prstGeom prst="rect">
          <a:avLst/>
        </a:prstGeom>
        <a:solidFill>
          <a:schemeClr val="accent1">
            <a:hueOff val="0"/>
            <a:satOff val="0"/>
            <a:lumOff val="0"/>
            <a:alphaOff val="0"/>
          </a:schemeClr>
        </a:solidFill>
        <a:ln w="254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0" tIns="171450" rIns="171450" bIns="171450" numCol="1" spcCol="1270" anchor="ctr" anchorCtr="0">
          <a:noAutofit/>
        </a:bodyPr>
        <a:lstStyle/>
        <a:p>
          <a:pPr lvl="0" algn="ctr" defTabSz="2000250">
            <a:lnSpc>
              <a:spcPct val="90000"/>
            </a:lnSpc>
            <a:spcBef>
              <a:spcPct val="0"/>
            </a:spcBef>
            <a:spcAft>
              <a:spcPct val="35000"/>
            </a:spcAft>
          </a:pPr>
          <a:r>
            <a:rPr lang="en-CA" sz="4500" kern="1200" dirty="0" smtClean="0"/>
            <a:t>Inorganic Chemistry</a:t>
          </a:r>
          <a:endParaRPr lang="en-CA" sz="4500" kern="1200" dirty="0"/>
        </a:p>
      </dsp:txBody>
      <dsp:txXfrm>
        <a:off x="1526290" y="2761791"/>
        <a:ext cx="2768727" cy="1661236"/>
      </dsp:txXfrm>
    </dsp:sp>
    <dsp:sp modelId="{5D34A4C4-21AB-41E5-9A06-FC7B2F4CEE7A}">
      <dsp:nvSpPr>
        <dsp:cNvPr id="0" name=""/>
        <dsp:cNvSpPr/>
      </dsp:nvSpPr>
      <dsp:spPr>
        <a:xfrm>
          <a:off x="4571891" y="2761791"/>
          <a:ext cx="2768727" cy="1661236"/>
        </a:xfrm>
        <a:prstGeom prst="rect">
          <a:avLst/>
        </a:prstGeom>
        <a:solidFill>
          <a:schemeClr val="accent1">
            <a:hueOff val="0"/>
            <a:satOff val="0"/>
            <a:lumOff val="0"/>
            <a:alphaOff val="0"/>
          </a:schemeClr>
        </a:solidFill>
        <a:ln w="254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0" tIns="171450" rIns="171450" bIns="171450" numCol="1" spcCol="1270" anchor="ctr" anchorCtr="0">
          <a:noAutofit/>
        </a:bodyPr>
        <a:lstStyle/>
        <a:p>
          <a:pPr lvl="0" algn="ctr" defTabSz="2000250">
            <a:lnSpc>
              <a:spcPct val="90000"/>
            </a:lnSpc>
            <a:spcBef>
              <a:spcPct val="0"/>
            </a:spcBef>
            <a:spcAft>
              <a:spcPct val="35000"/>
            </a:spcAft>
          </a:pPr>
          <a:r>
            <a:rPr lang="en-CA" sz="4500" kern="1200" smtClean="0"/>
            <a:t>Biotechnology</a:t>
          </a:r>
          <a:endParaRPr lang="en-CA" sz="4500" kern="1200" dirty="0"/>
        </a:p>
      </dsp:txBody>
      <dsp:txXfrm>
        <a:off x="4571891" y="2761791"/>
        <a:ext cx="2768727" cy="1661236"/>
      </dsp:txXfrm>
    </dsp:sp>
    <dsp:sp modelId="{AB3018DE-5491-49E3-BEA8-7CC437CA0132}">
      <dsp:nvSpPr>
        <dsp:cNvPr id="0" name=""/>
        <dsp:cNvSpPr/>
      </dsp:nvSpPr>
      <dsp:spPr>
        <a:xfrm>
          <a:off x="7617491" y="2761791"/>
          <a:ext cx="2768727" cy="1661236"/>
        </a:xfrm>
        <a:prstGeom prst="rect">
          <a:avLst/>
        </a:prstGeom>
        <a:solidFill>
          <a:schemeClr val="accent1">
            <a:hueOff val="0"/>
            <a:satOff val="0"/>
            <a:lumOff val="0"/>
            <a:alphaOff val="0"/>
          </a:schemeClr>
        </a:solidFill>
        <a:ln w="254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CA" sz="3200" kern="1200" dirty="0" err="1" smtClean="0"/>
            <a:t>Chemis</a:t>
          </a:r>
          <a:r>
            <a:rPr lang="en-CA" sz="3200" kern="1200" dirty="0" smtClean="0"/>
            <a:t> TREE</a:t>
          </a:r>
        </a:p>
        <a:p>
          <a:pPr lvl="0" algn="ctr" defTabSz="1422400">
            <a:lnSpc>
              <a:spcPct val="90000"/>
            </a:lnSpc>
            <a:spcBef>
              <a:spcPct val="0"/>
            </a:spcBef>
            <a:spcAft>
              <a:spcPct val="35000"/>
            </a:spcAft>
          </a:pPr>
          <a:r>
            <a:rPr lang="en-CA" sz="1600" i="1" kern="1200" dirty="0" smtClean="0"/>
            <a:t>Wow your teacher is so funny!!!</a:t>
          </a:r>
        </a:p>
      </dsp:txBody>
      <dsp:txXfrm>
        <a:off x="7617491" y="2761791"/>
        <a:ext cx="2768727" cy="1661236"/>
      </dsp:txXfrm>
    </dsp:sp>
  </dsp:spTree>
</dsp:drawing>
</file>

<file path=ppt/diagrams/layout1.xml><?xml version="1.0" encoding="utf-8"?>
<dgm:layoutDef xmlns:dgm="http://schemas.openxmlformats.org/drawingml/2006/diagram" xmlns:a="http://schemas.openxmlformats.org/drawingml/2006/main" uniqueId="urn:microsoft.com/office/officeart/2005/8/layout/default#1">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rtlCol="0"/>
          <a:lstStyle>
            <a:lvl1pPr algn="r">
              <a:defRPr sz="1200"/>
            </a:lvl1pPr>
          </a:lstStyle>
          <a:p>
            <a:fld id="{010A63A4-3572-4B27-B383-84D7D9E3D83F}" type="datetimeFigureOut">
              <a:rPr lang="en-US" smtClean="0"/>
              <a:pPr/>
              <a:t>9/4/2012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rtlCol="0" anchor="b"/>
          <a:lstStyle>
            <a:lvl1pPr algn="r">
              <a:defRPr sz="1200"/>
            </a:lvl1pPr>
          </a:lstStyle>
          <a:p>
            <a:fld id="{E10D0F4D-A9BC-4899-8372-3ED277D83E2A}" type="slidenum">
              <a:rPr lang="en-US" smtClean="0"/>
              <a:pPr/>
              <a:t>‹#›</a:t>
            </a:fld>
            <a:endParaRPr lang="en-US"/>
          </a:p>
        </p:txBody>
      </p:sp>
    </p:spTree>
    <p:extLst>
      <p:ext uri="{BB962C8B-B14F-4D97-AF65-F5344CB8AC3E}">
        <p14:creationId xmlns:p14="http://schemas.microsoft.com/office/powerpoint/2010/main" val="34393986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rtlCol="0"/>
          <a:lstStyle>
            <a:lvl1pPr algn="r">
              <a:defRPr sz="1200"/>
            </a:lvl1pPr>
          </a:lstStyle>
          <a:p>
            <a:fld id="{FE58EE69-A876-4E74-86C2-628494CDF3AA}" type="datetimeFigureOut">
              <a:rPr lang="en-US" smtClean="0"/>
              <a:pPr/>
              <a:t>9/4/2012</a:t>
            </a:fld>
            <a:endParaRPr lang="en-US"/>
          </a:p>
        </p:txBody>
      </p:sp>
      <p:sp>
        <p:nvSpPr>
          <p:cNvPr id="4" name="Slide Image Placeholder 3"/>
          <p:cNvSpPr>
            <a:spLocks noGrp="1" noRot="1" noChangeAspect="1"/>
          </p:cNvSpPr>
          <p:nvPr>
            <p:ph type="sldImg" idx="2"/>
          </p:nvPr>
        </p:nvSpPr>
        <p:spPr>
          <a:xfrm>
            <a:off x="279400" y="685800"/>
            <a:ext cx="6299200" cy="3429000"/>
          </a:xfrm>
          <a:prstGeom prst="rect">
            <a:avLst/>
          </a:prstGeom>
          <a:noFill/>
          <a:ln w="12700">
            <a:solidFill>
              <a:prstClr val="black"/>
            </a:solidFill>
          </a:ln>
        </p:spPr>
        <p:txBody>
          <a:bodyPr vert="horz"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rtlCol="0">
            <a:normAutofit/>
          </a:bodyPr>
          <a:lstStyle/>
          <a:p>
            <a:pPr lvl="0"/>
            <a:r>
              <a:rPr lang="en-US" smtClean="0"/>
              <a:t>Click to edit Master text styles</a:t>
            </a:r>
            <a:endParaRPr lang="en-US"/>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rtlCol="0" anchor="b"/>
          <a:lstStyle>
            <a:lvl1pPr algn="r">
              <a:defRPr sz="1200"/>
            </a:lvl1pPr>
          </a:lstStyle>
          <a:p>
            <a:fld id="{FE16532C-7DFC-4EC2-AFA5-3731AA0E8AFA}" type="slidenum">
              <a:rPr lang="en-US" smtClean="0"/>
              <a:pPr/>
              <a:t>‹#›</a:t>
            </a:fld>
            <a:endParaRPr lang="en-US"/>
          </a:p>
        </p:txBody>
      </p:sp>
    </p:spTree>
    <p:extLst>
      <p:ext uri="{BB962C8B-B14F-4D97-AF65-F5344CB8AC3E}">
        <p14:creationId xmlns:p14="http://schemas.microsoft.com/office/powerpoint/2010/main" val="2747226594"/>
      </p:ext>
    </p:extLst>
  </p:cSld>
  <p:clrMap bg1="lt1" tx1="dk1" bg2="lt2" tx2="dk2" accent1="accent1" accent2="accent2" accent3="accent3" accent4="accent4" accent5="accent5" accent6="accent6" hlink="hlink" folHlink="folHlink"/>
  <p:notesStyle>
    <a:lvl1pPr marL="0" algn="l" rtl="0">
      <a:defRPr sz="1200" kern="1200">
        <a:solidFill>
          <a:schemeClr val="tx1"/>
        </a:solidFill>
        <a:latin typeface="+mn-lt"/>
        <a:ea typeface="+mn-ea"/>
        <a:cs typeface="+mn-cs"/>
      </a:defRPr>
    </a:lvl1pPr>
    <a:lvl2pPr marL="457200" algn="l" rtl="0">
      <a:defRPr sz="1200" kern="1200">
        <a:solidFill>
          <a:schemeClr val="tx1"/>
        </a:solidFill>
        <a:latin typeface="+mn-lt"/>
        <a:ea typeface="+mn-ea"/>
        <a:cs typeface="+mn-cs"/>
      </a:defRPr>
    </a:lvl2pPr>
    <a:lvl3pPr marL="914400" algn="l" rtl="0">
      <a:defRPr sz="1200" kern="1200">
        <a:solidFill>
          <a:schemeClr val="tx1"/>
        </a:solidFill>
        <a:latin typeface="+mn-lt"/>
        <a:ea typeface="+mn-ea"/>
        <a:cs typeface="+mn-cs"/>
      </a:defRPr>
    </a:lvl3pPr>
    <a:lvl4pPr marL="1371600" algn="l" rtl="0">
      <a:defRPr sz="1200" kern="1200">
        <a:solidFill>
          <a:schemeClr val="tx1"/>
        </a:solidFill>
        <a:latin typeface="+mn-lt"/>
        <a:ea typeface="+mn-ea"/>
        <a:cs typeface="+mn-cs"/>
      </a:defRPr>
    </a:lvl4pPr>
    <a:lvl5pPr marL="1828800" algn="l" rtl="0">
      <a:defRPr sz="1200" kern="1200">
        <a:solidFill>
          <a:schemeClr val="tx1"/>
        </a:solidFill>
        <a:latin typeface="+mn-lt"/>
        <a:ea typeface="+mn-ea"/>
        <a:cs typeface="+mn-cs"/>
      </a:defRPr>
    </a:lvl5pPr>
    <a:lvl6pPr marL="2286000" algn="l" rtl="0">
      <a:defRPr sz="1200" kern="1200">
        <a:solidFill>
          <a:schemeClr val="tx1"/>
        </a:solidFill>
        <a:latin typeface="+mn-lt"/>
        <a:ea typeface="+mn-ea"/>
        <a:cs typeface="+mn-cs"/>
      </a:defRPr>
    </a:lvl6pPr>
    <a:lvl7pPr marL="2743200" algn="l" rtl="0">
      <a:defRPr sz="1200" kern="1200">
        <a:solidFill>
          <a:schemeClr val="tx1"/>
        </a:solidFill>
        <a:latin typeface="+mn-lt"/>
        <a:ea typeface="+mn-ea"/>
        <a:cs typeface="+mn-cs"/>
      </a:defRPr>
    </a:lvl7pPr>
    <a:lvl8pPr marL="3200400" algn="l" rtl="0">
      <a:defRPr sz="1200" kern="1200">
        <a:solidFill>
          <a:schemeClr val="tx1"/>
        </a:solidFill>
        <a:latin typeface="+mn-lt"/>
        <a:ea typeface="+mn-ea"/>
        <a:cs typeface="+mn-cs"/>
      </a:defRPr>
    </a:lvl8pPr>
    <a:lvl9pPr marL="3657600" algn="l" rtl="0">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9400" y="685800"/>
            <a:ext cx="62992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E16532C-7DFC-4EC2-AFA5-3731AA0E8AFA}"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9400" y="685800"/>
            <a:ext cx="62992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E16532C-7DFC-4EC2-AFA5-3731AA0E8AFA}" type="slidenum">
              <a:rPr lang="en-US" smtClean="0"/>
              <a:pPr/>
              <a:t>11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9400" y="685800"/>
            <a:ext cx="62992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E16532C-7DFC-4EC2-AFA5-3731AA0E8AFA}" type="slidenum">
              <a:rPr lang="en-US" smtClean="0"/>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9400" y="685800"/>
            <a:ext cx="62992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E16532C-7DFC-4EC2-AFA5-3731AA0E8AFA}" type="slidenum">
              <a:rPr lang="en-US" smtClean="0"/>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9400" y="685800"/>
            <a:ext cx="62992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E16532C-7DFC-4EC2-AFA5-3731AA0E8AFA}" type="slidenum">
              <a:rPr lang="en-US" smtClean="0"/>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9400" y="685800"/>
            <a:ext cx="62992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E16532C-7DFC-4EC2-AFA5-3731AA0E8AFA}" type="slidenum">
              <a:rPr lang="en-US" smtClean="0"/>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9400" y="685800"/>
            <a:ext cx="62992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E16532C-7DFC-4EC2-AFA5-3731AA0E8AFA}" type="slidenum">
              <a:rPr lang="en-US" smtClean="0"/>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9400" y="685800"/>
            <a:ext cx="62992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E16532C-7DFC-4EC2-AFA5-3731AA0E8AFA}" type="slidenum">
              <a:rPr lang="en-US" smtClean="0"/>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9400" y="685800"/>
            <a:ext cx="62992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E16532C-7DFC-4EC2-AFA5-3731AA0E8AFA}" type="slidenum">
              <a:rPr lang="en-US" smtClean="0"/>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9400" y="685800"/>
            <a:ext cx="62992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E16532C-7DFC-4EC2-AFA5-3731AA0E8AFA}" type="slidenum">
              <a:rPr lang="en-US" smtClean="0"/>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2" name="Group 11"/>
          <p:cNvGrpSpPr/>
          <p:nvPr/>
        </p:nvGrpSpPr>
        <p:grpSpPr>
          <a:xfrm>
            <a:off x="0" y="0"/>
            <a:ext cx="12601575" cy="6858000"/>
            <a:chOff x="0" y="0"/>
            <a:chExt cx="9144000" cy="6858000"/>
          </a:xfrm>
        </p:grpSpPr>
        <p:grpSp>
          <p:nvGrpSpPr>
            <p:cNvPr id="22" name="Group 10"/>
            <p:cNvGrpSpPr/>
            <p:nvPr/>
          </p:nvGrpSpPr>
          <p:grpSpPr>
            <a:xfrm>
              <a:off x="0" y="0"/>
              <a:ext cx="9144000" cy="6858000"/>
              <a:chOff x="0" y="0"/>
              <a:chExt cx="9144000" cy="6858000"/>
            </a:xfrm>
          </p:grpSpPr>
          <p:pic>
            <p:nvPicPr>
              <p:cNvPr id="13" name="Rectangle 12"/>
              <p:cNvPicPr>
                <a:picLocks noChangeAspect="1"/>
              </p:cNvPicPr>
              <p:nvPr/>
            </p:nvPicPr>
            <p:blipFill>
              <a:blip r:embed="rId2">
                <a:duotone>
                  <a:schemeClr val="accent2"/>
                  <a:srgbClr val="FFFFFF"/>
                </a:duotone>
              </a:blip>
              <a:stretch>
                <a:fillRect/>
              </a:stretch>
            </p:blipFill>
            <p:spPr>
              <a:xfrm>
                <a:off x="0" y="857"/>
                <a:ext cx="8139683" cy="6857143"/>
              </a:xfrm>
              <a:prstGeom prst="rect">
                <a:avLst/>
              </a:prstGeom>
              <a:noFill/>
              <a:ln>
                <a:noFill/>
              </a:ln>
            </p:spPr>
          </p:pic>
          <p:pic>
            <p:nvPicPr>
              <p:cNvPr id="15" name="Rectangle 14"/>
              <p:cNvPicPr>
                <a:picLocks noChangeAspect="1"/>
              </p:cNvPicPr>
              <p:nvPr/>
            </p:nvPicPr>
            <p:blipFill>
              <a:blip r:embed="rId3">
                <a:duotone>
                  <a:schemeClr val="accent3"/>
                  <a:srgbClr val="FFFFFF"/>
                </a:duotone>
              </a:blip>
              <a:stretch>
                <a:fillRect/>
              </a:stretch>
            </p:blipFill>
            <p:spPr>
              <a:xfrm>
                <a:off x="3150349" y="0"/>
                <a:ext cx="5993651" cy="5244445"/>
              </a:xfrm>
              <a:prstGeom prst="rect">
                <a:avLst/>
              </a:prstGeom>
              <a:noFill/>
              <a:ln>
                <a:noFill/>
              </a:ln>
            </p:spPr>
          </p:pic>
          <p:pic>
            <p:nvPicPr>
              <p:cNvPr id="18" name="Rectangle 17"/>
              <p:cNvPicPr>
                <a:picLocks noChangeAspect="1"/>
              </p:cNvPicPr>
              <p:nvPr/>
            </p:nvPicPr>
            <p:blipFill>
              <a:blip r:embed="rId4">
                <a:duotone>
                  <a:schemeClr val="accent1"/>
                  <a:srgbClr val="FFFFFF"/>
                </a:duotone>
              </a:blip>
              <a:stretch>
                <a:fillRect/>
              </a:stretch>
            </p:blipFill>
            <p:spPr>
              <a:xfrm>
                <a:off x="293206" y="1042127"/>
                <a:ext cx="8850794" cy="5815873"/>
              </a:xfrm>
              <a:prstGeom prst="rect">
                <a:avLst/>
              </a:prstGeom>
              <a:noFill/>
              <a:ln>
                <a:noFill/>
              </a:ln>
            </p:spPr>
          </p:pic>
        </p:grpSp>
        <p:sp>
          <p:nvSpPr>
            <p:cNvPr id="8" name="Rectangle 7"/>
            <p:cNvSpPr/>
            <p:nvPr/>
          </p:nvSpPr>
          <p:spPr>
            <a:xfrm>
              <a:off x="685800" y="0"/>
              <a:ext cx="8458200" cy="5715000"/>
            </a:xfrm>
            <a:prstGeom prst="rect">
              <a:avLst/>
            </a:prstGeom>
            <a:gradFill flip="none" rotWithShape="1">
              <a:gsLst>
                <a:gs pos="100000">
                  <a:schemeClr val="bg1">
                    <a:alpha val="40000"/>
                  </a:schemeClr>
                </a:gs>
                <a:gs pos="40000">
                  <a:schemeClr val="bg1">
                    <a:alpha val="40000"/>
                  </a:schemeClr>
                </a:gs>
                <a:gs pos="0">
                  <a:schemeClr val="bg1">
                    <a:alpha val="0"/>
                  </a:schemeClr>
                </a:gs>
              </a:gsLst>
              <a:lin ang="18900000" scaled="1"/>
              <a:tileRect/>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Rectangle 9"/>
            <p:cNvPicPr>
              <a:picLocks noChangeAspect="1"/>
            </p:cNvPicPr>
            <p:nvPr/>
          </p:nvPicPr>
          <p:blipFill>
            <a:blip r:embed="rId2">
              <a:duotone>
                <a:schemeClr val="accent2"/>
                <a:srgbClr val="FFFFFF"/>
              </a:duotone>
            </a:blip>
            <a:stretch>
              <a:fillRect/>
            </a:stretch>
          </p:blipFill>
          <p:spPr>
            <a:xfrm>
              <a:off x="0" y="857"/>
              <a:ext cx="8139683" cy="6857143"/>
            </a:xfrm>
            <a:prstGeom prst="rect">
              <a:avLst/>
            </a:prstGeom>
            <a:noFill/>
            <a:ln>
              <a:noFill/>
            </a:ln>
          </p:spPr>
        </p:pic>
        <p:cxnSp>
          <p:nvCxnSpPr>
            <p:cNvPr id="17" name="Straight Connector 16"/>
            <p:cNvCxnSpPr/>
            <p:nvPr/>
          </p:nvCxnSpPr>
          <p:spPr>
            <a:xfrm>
              <a:off x="685800" y="5713412"/>
              <a:ext cx="8458200" cy="1588"/>
            </a:xfrm>
            <a:prstGeom prst="line">
              <a:avLst/>
            </a:prstGeom>
            <a:ln w="6350" cap="rnd" cmpd="sng" algn="ctr">
              <a:solidFill>
                <a:schemeClr val="tx1"/>
              </a:solidFill>
              <a:prstDash val="solid"/>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971372" y="4648201"/>
            <a:ext cx="11210151" cy="1200152"/>
          </a:xfrm>
        </p:spPr>
        <p:txBody>
          <a:bodyPr anchor="b" anchorCtr="0">
            <a:normAutofit/>
          </a:bodyPr>
          <a:lstStyle>
            <a:lvl1pPr algn="l">
              <a:defRPr sz="7200" cap="all" baseline="0"/>
            </a:lvl1pPr>
          </a:lstStyle>
          <a:p>
            <a:r>
              <a:rPr lang="en-US" smtClean="0"/>
              <a:t>Click to edit Master title style</a:t>
            </a:r>
            <a:endParaRPr lang="en-US"/>
          </a:p>
        </p:txBody>
      </p:sp>
      <p:sp>
        <p:nvSpPr>
          <p:cNvPr id="3" name="Subtitle 2"/>
          <p:cNvSpPr>
            <a:spLocks noGrp="1"/>
          </p:cNvSpPr>
          <p:nvPr>
            <p:ph type="subTitle" idx="1"/>
          </p:nvPr>
        </p:nvSpPr>
        <p:spPr>
          <a:xfrm>
            <a:off x="1050131" y="5820696"/>
            <a:ext cx="11131392" cy="914400"/>
          </a:xfrm>
        </p:spPr>
        <p:txBody>
          <a:bodyPr>
            <a:noAutofit/>
          </a:bodyPr>
          <a:lstStyle>
            <a:lvl1pPr marL="0" indent="0" algn="l">
              <a:spcAft>
                <a:spcPts val="0"/>
              </a:spcAft>
              <a:buNone/>
              <a:defRPr sz="1600" cap="none" spc="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noFill/>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C22852-A508-4967-A48D-48354254F1AE}" type="datetimeFigureOut">
              <a:rPr lang="en-US" smtClean="0"/>
              <a:pPr/>
              <a:t>9/4/2012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6EAAFC-84C7-4BE1-BC5E-CE208EE20C26}" type="slidenum">
              <a:rPr lang="en-US" smtClean="0"/>
              <a:pPr/>
              <a:t>‹#›</a:t>
            </a:fld>
            <a:endParaRPr lang="en-US"/>
          </a:p>
        </p:txBody>
      </p:sp>
    </p:spTree>
  </p:cSld>
  <p:clrMapOvr>
    <a:masterClrMapping/>
  </p:clrMapOvr>
  <p:transition>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grpSp>
        <p:nvGrpSpPr>
          <p:cNvPr id="7" name="Group 6"/>
          <p:cNvGrpSpPr/>
          <p:nvPr/>
        </p:nvGrpSpPr>
        <p:grpSpPr>
          <a:xfrm>
            <a:off x="0" y="0"/>
            <a:ext cx="12601575" cy="6858000"/>
            <a:chOff x="0" y="0"/>
            <a:chExt cx="9144000" cy="6858000"/>
          </a:xfrm>
        </p:grpSpPr>
        <p:pic>
          <p:nvPicPr>
            <p:cNvPr id="8" name="Rectangle 7"/>
            <p:cNvPicPr>
              <a:picLocks noChangeAspect="1"/>
            </p:cNvPicPr>
            <p:nvPr/>
          </p:nvPicPr>
          <p:blipFill>
            <a:blip r:embed="rId2">
              <a:duotone>
                <a:schemeClr val="accent2"/>
                <a:srgbClr val="FFFFFF"/>
              </a:duotone>
            </a:blip>
            <a:stretch>
              <a:fillRect/>
            </a:stretch>
          </p:blipFill>
          <p:spPr>
            <a:xfrm>
              <a:off x="0" y="857"/>
              <a:ext cx="8139683" cy="6857143"/>
            </a:xfrm>
            <a:prstGeom prst="rect">
              <a:avLst/>
            </a:prstGeom>
            <a:noFill/>
            <a:ln>
              <a:noFill/>
            </a:ln>
          </p:spPr>
        </p:pic>
        <p:pic>
          <p:nvPicPr>
            <p:cNvPr id="9" name="Rectangle 8"/>
            <p:cNvPicPr>
              <a:picLocks noChangeAspect="1"/>
            </p:cNvPicPr>
            <p:nvPr/>
          </p:nvPicPr>
          <p:blipFill>
            <a:blip r:embed="rId3">
              <a:duotone>
                <a:schemeClr val="accent3"/>
                <a:srgbClr val="FFFFFF"/>
              </a:duotone>
            </a:blip>
            <a:stretch>
              <a:fillRect/>
            </a:stretch>
          </p:blipFill>
          <p:spPr>
            <a:xfrm>
              <a:off x="3150349" y="0"/>
              <a:ext cx="5993651" cy="5244445"/>
            </a:xfrm>
            <a:prstGeom prst="rect">
              <a:avLst/>
            </a:prstGeom>
            <a:noFill/>
            <a:ln>
              <a:noFill/>
            </a:ln>
          </p:spPr>
        </p:pic>
        <p:pic>
          <p:nvPicPr>
            <p:cNvPr id="10" name="Rectangle 9"/>
            <p:cNvPicPr>
              <a:picLocks noChangeAspect="1"/>
            </p:cNvPicPr>
            <p:nvPr/>
          </p:nvPicPr>
          <p:blipFill>
            <a:blip r:embed="rId4">
              <a:duotone>
                <a:schemeClr val="accent1"/>
                <a:srgbClr val="FFFFFF"/>
              </a:duotone>
            </a:blip>
            <a:stretch>
              <a:fillRect/>
            </a:stretch>
          </p:blipFill>
          <p:spPr>
            <a:xfrm>
              <a:off x="293206" y="1042127"/>
              <a:ext cx="8850794" cy="5815873"/>
            </a:xfrm>
            <a:prstGeom prst="rect">
              <a:avLst/>
            </a:prstGeom>
            <a:noFill/>
            <a:ln>
              <a:noFill/>
            </a:ln>
          </p:spPr>
        </p:pic>
      </p:grpSp>
      <p:sp>
        <p:nvSpPr>
          <p:cNvPr id="2" name="Title 1"/>
          <p:cNvSpPr>
            <a:spLocks noGrp="1"/>
          </p:cNvSpPr>
          <p:nvPr>
            <p:ph type="title"/>
          </p:nvPr>
        </p:nvSpPr>
        <p:spPr>
          <a:xfrm>
            <a:off x="995438" y="762003"/>
            <a:ext cx="10711339" cy="1362075"/>
          </a:xfrm>
        </p:spPr>
        <p:txBody>
          <a:bodyPr anchor="b" anchorCtr="0"/>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95438" y="2209802"/>
            <a:ext cx="10711339" cy="1500187"/>
          </a:xfrm>
        </p:spPr>
        <p:txBody>
          <a:bodyPr anchor="t" anchorCtr="0"/>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0C22852-A508-4967-A48D-48354254F1AE}" type="datetimeFigureOut">
              <a:rPr lang="en-US" smtClean="0"/>
              <a:pPr/>
              <a:t>9/4/2012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6EAAFC-84C7-4BE1-BC5E-CE208EE20C26}" type="slidenum">
              <a:rPr lang="en-US" smtClean="0"/>
              <a:pPr/>
              <a:t>‹#›</a:t>
            </a:fld>
            <a:endParaRPr lang="en-US"/>
          </a:p>
        </p:txBody>
      </p:sp>
    </p:spTree>
  </p:cSld>
  <p:clrMapOvr>
    <a:masterClrMapping/>
  </p:clrMapOvr>
  <p:transition>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45118" y="1295402"/>
            <a:ext cx="5355670" cy="483076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615827" y="1295402"/>
            <a:ext cx="5355670" cy="483076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0C22852-A508-4967-A48D-48354254F1AE}" type="datetimeFigureOut">
              <a:rPr lang="en-US" smtClean="0"/>
              <a:pPr/>
              <a:t>9/4/2012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6EAAFC-84C7-4BE1-BC5E-CE208EE20C26}" type="slidenum">
              <a:rPr lang="en-US" smtClean="0"/>
              <a:pPr/>
              <a:t>‹#›</a:t>
            </a:fld>
            <a:endParaRPr lang="en-US"/>
          </a:p>
        </p:txBody>
      </p:sp>
    </p:spTree>
  </p:cSld>
  <p:clrMapOvr>
    <a:masterClrMapping/>
  </p:clrMapOvr>
  <p:transition>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945118" y="1295400"/>
            <a:ext cx="535785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945118" y="1981204"/>
            <a:ext cx="5355670" cy="41449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15827" y="1295400"/>
            <a:ext cx="53556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15827" y="1981204"/>
            <a:ext cx="5355670" cy="41449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0C22852-A508-4967-A48D-48354254F1AE}" type="datetimeFigureOut">
              <a:rPr lang="en-US" smtClean="0"/>
              <a:pPr/>
              <a:t>9/4/2012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B6EAAFC-84C7-4BE1-BC5E-CE208EE20C26}" type="slidenum">
              <a:rPr lang="en-US" smtClean="0"/>
              <a:pPr/>
              <a:t>‹#›</a:t>
            </a:fld>
            <a:endParaRPr lang="en-US"/>
          </a:p>
        </p:txBody>
      </p:sp>
    </p:spTree>
  </p:cSld>
  <p:clrMapOvr>
    <a:masterClrMapping/>
  </p:clrMapOvr>
  <p:transition>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0C22852-A508-4967-A48D-48354254F1AE}" type="datetimeFigureOut">
              <a:rPr lang="en-US" smtClean="0"/>
              <a:pPr/>
              <a:t>9/4/2012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B6EAAFC-84C7-4BE1-BC5E-CE208EE20C26}" type="slidenum">
              <a:rPr lang="en-US" smtClean="0"/>
              <a:pPr/>
              <a:t>‹#›</a:t>
            </a:fld>
            <a:endParaRPr lang="en-US"/>
          </a:p>
        </p:txBody>
      </p:sp>
    </p:spTree>
  </p:cSld>
  <p:clrMapOvr>
    <a:masterClrMapping/>
  </p:clrMapOvr>
  <p:transition>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Group 7"/>
          <p:cNvGrpSpPr/>
          <p:nvPr/>
        </p:nvGrpSpPr>
        <p:grpSpPr>
          <a:xfrm>
            <a:off x="0" y="0"/>
            <a:ext cx="12601575" cy="6858000"/>
            <a:chOff x="0" y="0"/>
            <a:chExt cx="9144000" cy="6858000"/>
          </a:xfrm>
        </p:grpSpPr>
        <p:pic>
          <p:nvPicPr>
            <p:cNvPr id="9" name="Rectangle 8"/>
            <p:cNvPicPr>
              <a:picLocks noChangeAspect="1"/>
            </p:cNvPicPr>
            <p:nvPr/>
          </p:nvPicPr>
          <p:blipFill>
            <a:blip r:embed="rId2">
              <a:duotone>
                <a:schemeClr val="accent2"/>
                <a:srgbClr val="FFFFFF"/>
              </a:duotone>
            </a:blip>
            <a:stretch>
              <a:fillRect/>
            </a:stretch>
          </p:blipFill>
          <p:spPr>
            <a:xfrm>
              <a:off x="0" y="857"/>
              <a:ext cx="8139683" cy="6857143"/>
            </a:xfrm>
            <a:prstGeom prst="rect">
              <a:avLst/>
            </a:prstGeom>
            <a:noFill/>
            <a:ln>
              <a:noFill/>
            </a:ln>
          </p:spPr>
        </p:pic>
        <p:pic>
          <p:nvPicPr>
            <p:cNvPr id="10" name="Rectangle 9"/>
            <p:cNvPicPr>
              <a:picLocks noChangeAspect="1"/>
            </p:cNvPicPr>
            <p:nvPr/>
          </p:nvPicPr>
          <p:blipFill>
            <a:blip r:embed="rId3">
              <a:duotone>
                <a:schemeClr val="accent3"/>
                <a:srgbClr val="FFFFFF"/>
              </a:duotone>
            </a:blip>
            <a:stretch>
              <a:fillRect/>
            </a:stretch>
          </p:blipFill>
          <p:spPr>
            <a:xfrm>
              <a:off x="3150349" y="0"/>
              <a:ext cx="5993651" cy="5244445"/>
            </a:xfrm>
            <a:prstGeom prst="rect">
              <a:avLst/>
            </a:prstGeom>
            <a:noFill/>
            <a:ln>
              <a:noFill/>
            </a:ln>
          </p:spPr>
        </p:pic>
        <p:pic>
          <p:nvPicPr>
            <p:cNvPr id="11" name="Rectangle 10"/>
            <p:cNvPicPr>
              <a:picLocks noChangeAspect="1"/>
            </p:cNvPicPr>
            <p:nvPr/>
          </p:nvPicPr>
          <p:blipFill>
            <a:blip r:embed="rId4">
              <a:duotone>
                <a:schemeClr val="accent1"/>
                <a:srgbClr val="FFFFFF"/>
              </a:duotone>
            </a:blip>
            <a:stretch>
              <a:fillRect/>
            </a:stretch>
          </p:blipFill>
          <p:spPr>
            <a:xfrm>
              <a:off x="293206" y="1042127"/>
              <a:ext cx="8850794" cy="5815873"/>
            </a:xfrm>
            <a:prstGeom prst="rect">
              <a:avLst/>
            </a:prstGeom>
            <a:noFill/>
            <a:ln>
              <a:noFill/>
            </a:ln>
          </p:spPr>
        </p:pic>
      </p:grpSp>
      <p:sp>
        <p:nvSpPr>
          <p:cNvPr id="2" name="Title 1"/>
          <p:cNvSpPr>
            <a:spLocks noGrp="1"/>
          </p:cNvSpPr>
          <p:nvPr>
            <p:ph type="title"/>
          </p:nvPr>
        </p:nvSpPr>
        <p:spPr>
          <a:xfrm>
            <a:off x="630082" y="273050"/>
            <a:ext cx="4145832"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926867" y="273053"/>
            <a:ext cx="704463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082" y="1435103"/>
            <a:ext cx="4145832"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0C22852-A508-4967-A48D-48354254F1AE}" type="datetimeFigureOut">
              <a:rPr lang="en-US" smtClean="0"/>
              <a:pPr/>
              <a:t>9/4/2012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6EAAFC-84C7-4BE1-BC5E-CE208EE20C26}" type="slidenum">
              <a:rPr lang="en-US" smtClean="0"/>
              <a:pPr/>
              <a:t>‹#›</a:t>
            </a:fld>
            <a:endParaRPr lang="en-US"/>
          </a:p>
        </p:txBody>
      </p:sp>
    </p:spTree>
  </p:cSld>
  <p:clrMapOvr>
    <a:masterClrMapping/>
  </p:clrMapOvr>
  <p:transition>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0" y="0"/>
            <a:ext cx="12601575" cy="6858000"/>
            <a:chOff x="0" y="0"/>
            <a:chExt cx="9144000" cy="6858000"/>
          </a:xfrm>
        </p:grpSpPr>
        <p:pic>
          <p:nvPicPr>
            <p:cNvPr id="9" name="Rectangle 8"/>
            <p:cNvPicPr>
              <a:picLocks noChangeAspect="1"/>
            </p:cNvPicPr>
            <p:nvPr/>
          </p:nvPicPr>
          <p:blipFill>
            <a:blip r:embed="rId2">
              <a:duotone>
                <a:schemeClr val="accent2"/>
                <a:srgbClr val="FFFFFF"/>
              </a:duotone>
            </a:blip>
            <a:stretch>
              <a:fillRect/>
            </a:stretch>
          </p:blipFill>
          <p:spPr>
            <a:xfrm>
              <a:off x="0" y="857"/>
              <a:ext cx="8139683" cy="6857143"/>
            </a:xfrm>
            <a:prstGeom prst="rect">
              <a:avLst/>
            </a:prstGeom>
            <a:noFill/>
            <a:ln>
              <a:noFill/>
            </a:ln>
          </p:spPr>
        </p:pic>
        <p:pic>
          <p:nvPicPr>
            <p:cNvPr id="10" name="Rectangle 9"/>
            <p:cNvPicPr>
              <a:picLocks noChangeAspect="1"/>
            </p:cNvPicPr>
            <p:nvPr/>
          </p:nvPicPr>
          <p:blipFill>
            <a:blip r:embed="rId3">
              <a:duotone>
                <a:schemeClr val="accent3"/>
                <a:srgbClr val="FFFFFF"/>
              </a:duotone>
            </a:blip>
            <a:stretch>
              <a:fillRect/>
            </a:stretch>
          </p:blipFill>
          <p:spPr>
            <a:xfrm>
              <a:off x="3150349" y="0"/>
              <a:ext cx="5993651" cy="5244445"/>
            </a:xfrm>
            <a:prstGeom prst="rect">
              <a:avLst/>
            </a:prstGeom>
            <a:noFill/>
            <a:ln>
              <a:noFill/>
            </a:ln>
          </p:spPr>
        </p:pic>
        <p:pic>
          <p:nvPicPr>
            <p:cNvPr id="11" name="Rectangle 10"/>
            <p:cNvPicPr>
              <a:picLocks noChangeAspect="1"/>
            </p:cNvPicPr>
            <p:nvPr/>
          </p:nvPicPr>
          <p:blipFill>
            <a:blip r:embed="rId4">
              <a:duotone>
                <a:schemeClr val="accent1"/>
                <a:srgbClr val="FFFFFF"/>
              </a:duotone>
            </a:blip>
            <a:stretch>
              <a:fillRect/>
            </a:stretch>
          </p:blipFill>
          <p:spPr>
            <a:xfrm>
              <a:off x="293206" y="1042127"/>
              <a:ext cx="8850794" cy="5815873"/>
            </a:xfrm>
            <a:prstGeom prst="rect">
              <a:avLst/>
            </a:prstGeom>
            <a:noFill/>
            <a:ln>
              <a:noFill/>
            </a:ln>
          </p:spPr>
        </p:pic>
      </p:grpSp>
      <p:sp>
        <p:nvSpPr>
          <p:cNvPr id="2" name="Title 1"/>
          <p:cNvSpPr>
            <a:spLocks noGrp="1"/>
          </p:cNvSpPr>
          <p:nvPr>
            <p:ph type="title"/>
          </p:nvPr>
        </p:nvSpPr>
        <p:spPr>
          <a:xfrm>
            <a:off x="2469997" y="4800600"/>
            <a:ext cx="7560945"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469997" y="612775"/>
            <a:ext cx="7560945"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2469997" y="5367338"/>
            <a:ext cx="7560945"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0C22852-A508-4967-A48D-48354254F1AE}" type="datetimeFigureOut">
              <a:rPr lang="en-US" smtClean="0"/>
              <a:pPr/>
              <a:t>9/4/2012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6EAAFC-84C7-4BE1-BC5E-CE208EE20C26}" type="slidenum">
              <a:rPr lang="en-US" smtClean="0"/>
              <a:pPr/>
              <a:t>‹#›</a:t>
            </a:fld>
            <a:endParaRPr lang="en-US"/>
          </a:p>
        </p:txBody>
      </p:sp>
    </p:spTree>
  </p:cSld>
  <p:clrMapOvr>
    <a:masterClrMapping/>
  </p:clrMapOvr>
  <p:transition>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4" name="Group 13"/>
          <p:cNvGrpSpPr/>
          <p:nvPr/>
        </p:nvGrpSpPr>
        <p:grpSpPr>
          <a:xfrm>
            <a:off x="0" y="3"/>
            <a:ext cx="12601575" cy="6867525"/>
            <a:chOff x="0" y="0"/>
            <a:chExt cx="9144000" cy="6867525"/>
          </a:xfrm>
        </p:grpSpPr>
        <p:grpSp>
          <p:nvGrpSpPr>
            <p:cNvPr id="10" name="Group 10"/>
            <p:cNvGrpSpPr/>
            <p:nvPr/>
          </p:nvGrpSpPr>
          <p:grpSpPr>
            <a:xfrm>
              <a:off x="0" y="0"/>
              <a:ext cx="9144000" cy="6858000"/>
              <a:chOff x="0" y="0"/>
              <a:chExt cx="9144000" cy="6858000"/>
            </a:xfrm>
          </p:grpSpPr>
          <p:pic>
            <p:nvPicPr>
              <p:cNvPr id="7" name="Rectangle 6"/>
              <p:cNvPicPr>
                <a:picLocks noChangeAspect="1"/>
              </p:cNvPicPr>
              <p:nvPr/>
            </p:nvPicPr>
            <p:blipFill>
              <a:blip r:embed="rId11">
                <a:duotone>
                  <a:schemeClr val="accent2"/>
                  <a:srgbClr val="FFFFFF"/>
                </a:duotone>
              </a:blip>
              <a:stretch>
                <a:fillRect/>
              </a:stretch>
            </p:blipFill>
            <p:spPr>
              <a:xfrm>
                <a:off x="0" y="857"/>
                <a:ext cx="8139683" cy="6857143"/>
              </a:xfrm>
              <a:prstGeom prst="rect">
                <a:avLst/>
              </a:prstGeom>
              <a:noFill/>
              <a:ln>
                <a:noFill/>
              </a:ln>
            </p:spPr>
          </p:pic>
          <p:pic>
            <p:nvPicPr>
              <p:cNvPr id="8" name="Rectangle 7"/>
              <p:cNvPicPr>
                <a:picLocks noChangeAspect="1"/>
              </p:cNvPicPr>
              <p:nvPr/>
            </p:nvPicPr>
            <p:blipFill>
              <a:blip r:embed="rId12">
                <a:duotone>
                  <a:schemeClr val="accent3"/>
                  <a:srgbClr val="FFFFFF"/>
                </a:duotone>
              </a:blip>
              <a:stretch>
                <a:fillRect/>
              </a:stretch>
            </p:blipFill>
            <p:spPr>
              <a:xfrm>
                <a:off x="3150349" y="0"/>
                <a:ext cx="5993651" cy="5244445"/>
              </a:xfrm>
              <a:prstGeom prst="rect">
                <a:avLst/>
              </a:prstGeom>
              <a:noFill/>
              <a:ln>
                <a:noFill/>
              </a:ln>
            </p:spPr>
          </p:pic>
          <p:pic>
            <p:nvPicPr>
              <p:cNvPr id="9" name="Rectangle 8"/>
              <p:cNvPicPr>
                <a:picLocks noChangeAspect="1"/>
              </p:cNvPicPr>
              <p:nvPr/>
            </p:nvPicPr>
            <p:blipFill>
              <a:blip r:embed="rId13">
                <a:duotone>
                  <a:schemeClr val="accent1"/>
                  <a:srgbClr val="FFFFFF"/>
                </a:duotone>
              </a:blip>
              <a:stretch>
                <a:fillRect/>
              </a:stretch>
            </p:blipFill>
            <p:spPr>
              <a:xfrm>
                <a:off x="293206" y="1042127"/>
                <a:ext cx="8850794" cy="5815873"/>
              </a:xfrm>
              <a:prstGeom prst="rect">
                <a:avLst/>
              </a:prstGeom>
              <a:noFill/>
              <a:ln>
                <a:noFill/>
              </a:ln>
            </p:spPr>
          </p:pic>
        </p:grpSp>
        <p:sp>
          <p:nvSpPr>
            <p:cNvPr id="12" name="Rectangle 11"/>
            <p:cNvSpPr/>
            <p:nvPr/>
          </p:nvSpPr>
          <p:spPr>
            <a:xfrm flipV="1">
              <a:off x="685800" y="1152525"/>
              <a:ext cx="8458200" cy="5715000"/>
            </a:xfrm>
            <a:prstGeom prst="rect">
              <a:avLst/>
            </a:prstGeom>
            <a:gradFill flip="none" rotWithShape="1">
              <a:gsLst>
                <a:gs pos="100000">
                  <a:schemeClr val="bg1">
                    <a:alpha val="35000"/>
                  </a:schemeClr>
                </a:gs>
                <a:gs pos="40000">
                  <a:schemeClr val="bg1">
                    <a:alpha val="35000"/>
                  </a:schemeClr>
                </a:gs>
                <a:gs pos="21000">
                  <a:schemeClr val="bg1">
                    <a:alpha val="0"/>
                  </a:schemeClr>
                </a:gs>
              </a:gsLst>
              <a:lin ang="0" scaled="1"/>
              <a:tileRect/>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p:cNvCxnSpPr/>
            <p:nvPr/>
          </p:nvCxnSpPr>
          <p:spPr>
            <a:xfrm>
              <a:off x="685800" y="1152525"/>
              <a:ext cx="8458200" cy="1588"/>
            </a:xfrm>
            <a:prstGeom prst="line">
              <a:avLst/>
            </a:prstGeom>
            <a:ln w="6350" cap="rnd" cmpd="sng" algn="ctr">
              <a:solidFill>
                <a:schemeClr val="tx1"/>
              </a:solidFill>
              <a:prstDash val="solid"/>
            </a:ln>
          </p:spPr>
          <p:style>
            <a:lnRef idx="1">
              <a:schemeClr val="accent1"/>
            </a:lnRef>
            <a:fillRef idx="0">
              <a:schemeClr val="accent1"/>
            </a:fillRef>
            <a:effectRef idx="0">
              <a:schemeClr val="accent1"/>
            </a:effectRef>
            <a:fontRef idx="minor">
              <a:schemeClr val="tx1"/>
            </a:fontRef>
          </p:style>
        </p:cxnSp>
      </p:grpSp>
      <p:sp>
        <p:nvSpPr>
          <p:cNvPr id="2" name="Title Placeholder 1"/>
          <p:cNvSpPr>
            <a:spLocks noGrp="1"/>
          </p:cNvSpPr>
          <p:nvPr>
            <p:ph type="title"/>
          </p:nvPr>
        </p:nvSpPr>
        <p:spPr>
          <a:xfrm>
            <a:off x="945118" y="142875"/>
            <a:ext cx="11026378" cy="1112838"/>
          </a:xfrm>
          <a:prstGeom prst="rect">
            <a:avLst/>
          </a:prstGeom>
        </p:spPr>
        <p:txBody>
          <a:bodyPr vert="horz" rtlCol="0" anchor="b" anchorCtr="0">
            <a:normAutofit/>
          </a:bodyPr>
          <a:lstStyle/>
          <a:p>
            <a:r>
              <a:rPr lang="en-US" smtClean="0"/>
              <a:t>Click to edit Master title style</a:t>
            </a:r>
            <a:endParaRPr lang="en-US"/>
          </a:p>
        </p:txBody>
      </p:sp>
      <p:sp>
        <p:nvSpPr>
          <p:cNvPr id="3" name="Text Placeholder 2"/>
          <p:cNvSpPr>
            <a:spLocks noGrp="1"/>
          </p:cNvSpPr>
          <p:nvPr>
            <p:ph type="body" idx="1"/>
          </p:nvPr>
        </p:nvSpPr>
        <p:spPr>
          <a:xfrm>
            <a:off x="945118" y="1295403"/>
            <a:ext cx="11026378" cy="4830763"/>
          </a:xfrm>
          <a:prstGeom prst="rect">
            <a:avLst/>
          </a:prstGeom>
        </p:spPr>
        <p:txBody>
          <a:bodyPr vert="horz"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945118" y="6356352"/>
            <a:ext cx="2940368" cy="365125"/>
          </a:xfrm>
          <a:prstGeom prst="rect">
            <a:avLst/>
          </a:prstGeom>
        </p:spPr>
        <p:txBody>
          <a:bodyPr vert="horz" rtlCol="0" anchor="ctr"/>
          <a:lstStyle>
            <a:lvl1pPr algn="l">
              <a:defRPr sz="1200">
                <a:solidFill>
                  <a:schemeClr val="tx1"/>
                </a:solidFill>
              </a:defRPr>
            </a:lvl1pPr>
          </a:lstStyle>
          <a:p>
            <a:fld id="{F0C22852-A508-4967-A48D-48354254F1AE}" type="datetimeFigureOut">
              <a:rPr lang="en-US" smtClean="0">
                <a:solidFill>
                  <a:schemeClr val="tx1"/>
                </a:solidFill>
              </a:rPr>
              <a:pPr/>
              <a:t>9/4/2012</a:t>
            </a:fld>
            <a:endParaRPr lang="en-US">
              <a:solidFill>
                <a:schemeClr val="tx1"/>
              </a:solidFill>
            </a:endParaRPr>
          </a:p>
        </p:txBody>
      </p:sp>
      <p:sp>
        <p:nvSpPr>
          <p:cNvPr id="5" name="Footer Placeholder 4"/>
          <p:cNvSpPr>
            <a:spLocks noGrp="1"/>
          </p:cNvSpPr>
          <p:nvPr>
            <p:ph type="ftr" sz="quarter" idx="3"/>
          </p:nvPr>
        </p:nvSpPr>
        <p:spPr>
          <a:xfrm>
            <a:off x="4463058" y="6356352"/>
            <a:ext cx="3990499" cy="365125"/>
          </a:xfrm>
          <a:prstGeom prst="rect">
            <a:avLst/>
          </a:prstGeom>
        </p:spPr>
        <p:txBody>
          <a:bodyPr vert="horz" rtlCol="0" anchor="ctr"/>
          <a:lstStyle>
            <a:lvl1pPr algn="ctr">
              <a:defRPr sz="1200">
                <a:solidFill>
                  <a:schemeClr val="tx1"/>
                </a:solidFill>
              </a:defRPr>
            </a:lvl1pPr>
          </a:lstStyle>
          <a:p>
            <a:endParaRPr lang="en-US">
              <a:solidFill>
                <a:schemeClr val="tx1"/>
              </a:solidFill>
            </a:endParaRPr>
          </a:p>
        </p:txBody>
      </p:sp>
      <p:sp>
        <p:nvSpPr>
          <p:cNvPr id="6" name="Slide Number Placeholder 5"/>
          <p:cNvSpPr>
            <a:spLocks noGrp="1"/>
          </p:cNvSpPr>
          <p:nvPr>
            <p:ph type="sldNum" sz="quarter" idx="4"/>
          </p:nvPr>
        </p:nvSpPr>
        <p:spPr>
          <a:xfrm>
            <a:off x="9031130" y="6356352"/>
            <a:ext cx="2940368" cy="365125"/>
          </a:xfrm>
          <a:prstGeom prst="rect">
            <a:avLst/>
          </a:prstGeom>
        </p:spPr>
        <p:txBody>
          <a:bodyPr vert="horz" rtlCol="0" anchor="ctr"/>
          <a:lstStyle>
            <a:lvl1pPr algn="r">
              <a:defRPr sz="1200">
                <a:solidFill>
                  <a:schemeClr val="tx1"/>
                </a:solidFill>
              </a:defRPr>
            </a:lvl1pPr>
          </a:lstStyle>
          <a:p>
            <a:fld id="{4B6EAAFC-84C7-4BE1-BC5E-CE208EE20C26}" type="slidenum">
              <a:rPr lang="en-US" smtClean="0">
                <a:solidFill>
                  <a:schemeClr val="tx1"/>
                </a:solidFill>
              </a:rPr>
              <a:pPr/>
              <a:t>‹#›</a:t>
            </a:fld>
            <a:endParaRPr lang="en-US">
              <a:solidFill>
                <a:schemeClr val="tx1"/>
              </a:solidFill>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ransition>
    <p:random/>
  </p:transition>
  <p:timing>
    <p:tnLst>
      <p:par>
        <p:cTn id="1" dur="indefinite" restart="never" nodeType="tmRoot"/>
      </p:par>
    </p:tnLst>
  </p:timing>
  <p:txStyles>
    <p:titleStyle>
      <a:lvl1pPr algn="l" rtl="0" eaLnBrk="1" latinLnBrk="0" hangingPunct="1">
        <a:spcBef>
          <a:spcPct val="0"/>
        </a:spcBef>
        <a:buNone/>
        <a:defRPr sz="4000" kern="1200" cap="all" baseline="0">
          <a:solidFill>
            <a:schemeClr val="tx1"/>
          </a:solidFill>
          <a:latin typeface="+mj-lt"/>
          <a:ea typeface="+mj-ea"/>
          <a:cs typeface="+mj-cs"/>
        </a:defRPr>
      </a:lvl1pPr>
    </p:titleStyle>
    <p:bodyStyle>
      <a:lvl1pPr marL="342900" indent="-342900" algn="l" rtl="0" eaLnBrk="1" latinLnBrk="0" hangingPunct="1">
        <a:spcBef>
          <a:spcPts val="600"/>
        </a:spcBef>
        <a:spcAft>
          <a:spcPts val="600"/>
        </a:spcAft>
        <a:buFont typeface="Arial"/>
        <a:buChar char="•"/>
        <a:defRPr sz="2800" kern="1200">
          <a:solidFill>
            <a:schemeClr val="tx1"/>
          </a:solidFill>
          <a:latin typeface="+mn-lt"/>
          <a:ea typeface="+mn-ea"/>
          <a:cs typeface="+mn-cs"/>
        </a:defRPr>
      </a:lvl1pPr>
      <a:lvl2pPr marL="742950" indent="-285750" algn="l" rtl="0" eaLnBrk="1" latinLnBrk="0" hangingPunct="1">
        <a:spcBef>
          <a:spcPts val="600"/>
        </a:spcBef>
        <a:spcAft>
          <a:spcPts val="600"/>
        </a:spcAft>
        <a:buFont typeface="Arial"/>
        <a:buChar char="–"/>
        <a:defRPr sz="2400" kern="1200">
          <a:solidFill>
            <a:schemeClr val="tx1"/>
          </a:solidFill>
          <a:latin typeface="+mn-lt"/>
          <a:ea typeface="+mn-ea"/>
          <a:cs typeface="+mn-cs"/>
        </a:defRPr>
      </a:lvl2pPr>
      <a:lvl3pPr marL="1143000" indent="-228600" algn="l" rtl="0" eaLnBrk="1" latinLnBrk="0" hangingPunct="1">
        <a:spcBef>
          <a:spcPts val="600"/>
        </a:spcBef>
        <a:spcAft>
          <a:spcPts val="600"/>
        </a:spcAft>
        <a:buFont typeface="Arial"/>
        <a:buChar char="•"/>
        <a:defRPr sz="2000" kern="1200">
          <a:solidFill>
            <a:schemeClr val="tx1"/>
          </a:solidFill>
          <a:latin typeface="+mn-lt"/>
          <a:ea typeface="+mn-ea"/>
          <a:cs typeface="+mn-cs"/>
        </a:defRPr>
      </a:lvl3pPr>
      <a:lvl4pPr marL="1600200" indent="-228600" algn="l" rtl="0" eaLnBrk="1" latinLnBrk="0" hangingPunct="1">
        <a:spcBef>
          <a:spcPts val="600"/>
        </a:spcBef>
        <a:spcAft>
          <a:spcPts val="600"/>
        </a:spcAft>
        <a:buFont typeface="Arial"/>
        <a:buChar char="–"/>
        <a:defRPr sz="1800" kern="1200">
          <a:solidFill>
            <a:schemeClr val="tx1"/>
          </a:solidFill>
          <a:latin typeface="+mn-lt"/>
          <a:ea typeface="+mn-ea"/>
          <a:cs typeface="+mn-cs"/>
        </a:defRPr>
      </a:lvl4pPr>
      <a:lvl5pPr marL="2057400" indent="-228600" algn="l" rtl="0" eaLnBrk="1" latinLnBrk="0" hangingPunct="1">
        <a:spcBef>
          <a:spcPts val="600"/>
        </a:spcBef>
        <a:spcAft>
          <a:spcPts val="600"/>
        </a:spcAft>
        <a:buFont typeface="Arial"/>
        <a:buChar char="»"/>
        <a:defRPr sz="1800" kern="1200">
          <a:solidFill>
            <a:schemeClr val="tx1"/>
          </a:solidFill>
          <a:latin typeface="+mn-lt"/>
          <a:ea typeface="+mn-ea"/>
          <a:cs typeface="+mn-cs"/>
        </a:defRPr>
      </a:lvl5pPr>
      <a:lvl6pPr marL="2514600" indent="-228600" algn="l"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sz="2000" kern="1200">
          <a:solidFill>
            <a:schemeClr val="tx1"/>
          </a:solidFill>
          <a:latin typeface="+mn-lt"/>
          <a:ea typeface="+mn-ea"/>
          <a:cs typeface="+mn-cs"/>
        </a:defRPr>
      </a:lvl9pPr>
    </p:bodyStyle>
    <p:otherStyle>
      <a:lvl1pPr marL="0" algn="l" rtl="0" eaLnBrk="1" hangingPunct="1">
        <a:defRPr kern="1200">
          <a:solidFill>
            <a:schemeClr val="tx1"/>
          </a:solidFill>
          <a:latin typeface="+mn-lt"/>
          <a:ea typeface="+mn-ea"/>
          <a:cs typeface="+mn-cs"/>
        </a:defRPr>
      </a:lvl1pPr>
      <a:lvl2pPr marL="457200" algn="l" rtl="0" eaLnBrk="1" hangingPunct="1">
        <a:defRPr kern="1200">
          <a:solidFill>
            <a:schemeClr val="tx1"/>
          </a:solidFill>
          <a:latin typeface="+mn-lt"/>
          <a:ea typeface="+mn-ea"/>
          <a:cs typeface="+mn-cs"/>
        </a:defRPr>
      </a:lvl2pPr>
      <a:lvl3pPr marL="914400" algn="l" rtl="0" eaLnBrk="1" hangingPunct="1">
        <a:defRPr kern="1200">
          <a:solidFill>
            <a:schemeClr val="tx1"/>
          </a:solidFill>
          <a:latin typeface="+mn-lt"/>
          <a:ea typeface="+mn-ea"/>
          <a:cs typeface="+mn-cs"/>
        </a:defRPr>
      </a:lvl3pPr>
      <a:lvl4pPr marL="1371600" algn="l" rtl="0" eaLnBrk="1" hangingPunct="1">
        <a:defRPr kern="1200">
          <a:solidFill>
            <a:schemeClr val="tx1"/>
          </a:solidFill>
          <a:latin typeface="+mn-lt"/>
          <a:ea typeface="+mn-ea"/>
          <a:cs typeface="+mn-cs"/>
        </a:defRPr>
      </a:lvl4pPr>
      <a:lvl5pPr marL="1828800" algn="l" rtl="0" eaLnBrk="1" hangingPunct="1">
        <a:defRPr kern="1200">
          <a:solidFill>
            <a:schemeClr val="tx1"/>
          </a:solidFill>
          <a:latin typeface="+mn-lt"/>
          <a:ea typeface="+mn-ea"/>
          <a:cs typeface="+mn-cs"/>
        </a:defRPr>
      </a:lvl5pPr>
      <a:lvl6pPr marL="2286000" algn="l" rtl="0" eaLnBrk="1" hangingPunct="1">
        <a:defRPr kern="1200">
          <a:solidFill>
            <a:schemeClr val="tx1"/>
          </a:solidFill>
          <a:latin typeface="+mn-lt"/>
          <a:ea typeface="+mn-ea"/>
          <a:cs typeface="+mn-cs"/>
        </a:defRPr>
      </a:lvl6pPr>
      <a:lvl7pPr marL="2743200" algn="l" rtl="0" eaLnBrk="1" hangingPunct="1">
        <a:defRPr kern="1200">
          <a:solidFill>
            <a:schemeClr val="tx1"/>
          </a:solidFill>
          <a:latin typeface="+mn-lt"/>
          <a:ea typeface="+mn-ea"/>
          <a:cs typeface="+mn-cs"/>
        </a:defRPr>
      </a:lvl7pPr>
      <a:lvl8pPr marL="3200400" algn="l" rtl="0" eaLnBrk="1" hangingPunct="1">
        <a:defRPr kern="1200">
          <a:solidFill>
            <a:schemeClr val="tx1"/>
          </a:solidFill>
          <a:latin typeface="+mn-lt"/>
          <a:ea typeface="+mn-ea"/>
          <a:cs typeface="+mn-cs"/>
        </a:defRPr>
      </a:lvl8pPr>
      <a:lvl9pPr marL="3657600" algn="l" rtl="0" eaLnBrk="1" hangingPunct="1">
        <a:defRPr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5.wmf"/></Relationships>
</file>

<file path=ppt/slides/_rels/slide11.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image" Target="../media/image25.jpeg"/><Relationship Id="rId1" Type="http://schemas.openxmlformats.org/officeDocument/2006/relationships/slideLayout" Target="../slideLayouts/slideLayout4.xml"/><Relationship Id="rId4" Type="http://schemas.openxmlformats.org/officeDocument/2006/relationships/image" Target="../media/image27.wmf"/></Relationships>
</file>

<file path=ppt/slides/_rels/slide21.x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image" Target="../media/image28.w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0.w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1.w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www.youtube.com/watch?v=GFIvXVMbII0"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7.gif"/><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8.gif"/></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hyperlink" Target="http://en.wikipedia.org/wiki/Electric_charge" TargetMode="External"/><Relationship Id="rId13" Type="http://schemas.openxmlformats.org/officeDocument/2006/relationships/hyperlink" Target="http://en.wikipedia.org/wiki/Ammonium_chloride" TargetMode="External"/><Relationship Id="rId3" Type="http://schemas.openxmlformats.org/officeDocument/2006/relationships/hyperlink" Target="http://en.wikipedia.org/wiki/Chemistry" TargetMode="External"/><Relationship Id="rId7" Type="http://schemas.openxmlformats.org/officeDocument/2006/relationships/hyperlink" Target="http://en.wikipedia.org/wiki/Cation" TargetMode="External"/><Relationship Id="rId12" Type="http://schemas.openxmlformats.org/officeDocument/2006/relationships/hyperlink" Target="http://en.wikipedia.org/wiki/Hydrochloric_acid"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http://en.wikipedia.org/wiki/Ionic_compounds" TargetMode="External"/><Relationship Id="rId11" Type="http://schemas.openxmlformats.org/officeDocument/2006/relationships/hyperlink" Target="http://en.wikipedia.org/wiki/Ammonia" TargetMode="External"/><Relationship Id="rId5" Type="http://schemas.openxmlformats.org/officeDocument/2006/relationships/hyperlink" Target="http://en.wikipedia.org/wiki/Base_(chemistry)" TargetMode="External"/><Relationship Id="rId10" Type="http://schemas.openxmlformats.org/officeDocument/2006/relationships/hyperlink" Target="http://en.wikipedia.org/wiki/Acid" TargetMode="External"/><Relationship Id="rId4" Type="http://schemas.openxmlformats.org/officeDocument/2006/relationships/hyperlink" Target="http://en.wikipedia.org/wiki/Acids" TargetMode="External"/><Relationship Id="rId9" Type="http://schemas.openxmlformats.org/officeDocument/2006/relationships/hyperlink" Target="http://en.wikipedia.org/wiki/Anion" TargetMode="External"/><Relationship Id="rId14" Type="http://schemas.openxmlformats.org/officeDocument/2006/relationships/image" Target="../media/image13.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ctrTitle"/>
          </p:nvPr>
        </p:nvSpPr>
        <p:spPr/>
        <p:txBody>
          <a:bodyPr/>
          <a:lstStyle/>
          <a:p>
            <a:r>
              <a:rPr lang="en-US" dirty="0" smtClean="0"/>
              <a:t>SCH 3u</a:t>
            </a:r>
            <a:endParaRPr lang="en-US" dirty="0"/>
          </a:p>
        </p:txBody>
      </p:sp>
      <p:sp>
        <p:nvSpPr>
          <p:cNvPr id="3" name="Rectangle 2"/>
          <p:cNvSpPr>
            <a:spLocks noGrp="1"/>
          </p:cNvSpPr>
          <p:nvPr>
            <p:ph type="subTitle" idx="1"/>
          </p:nvPr>
        </p:nvSpPr>
        <p:spPr/>
        <p:txBody>
          <a:bodyPr/>
          <a:lstStyle/>
          <a:p>
            <a:r>
              <a:rPr lang="en-US" dirty="0" smtClean="0"/>
              <a:t>ROCHELEAU</a:t>
            </a:r>
          </a:p>
        </p:txBody>
      </p:sp>
      <p:pic>
        <p:nvPicPr>
          <p:cNvPr id="11266" name="Picture 2" descr="\\FFSDC\J.Rocheleau$\My Documents\My Pictures\Microsoft Clip Organizer\j0173990.gif"/>
          <p:cNvPicPr>
            <a:picLocks noChangeAspect="1" noChangeArrowheads="1" noCrop="1"/>
          </p:cNvPicPr>
          <p:nvPr/>
        </p:nvPicPr>
        <p:blipFill>
          <a:blip r:embed="rId3"/>
          <a:srcRect/>
          <a:stretch>
            <a:fillRect/>
          </a:stretch>
        </p:blipFill>
        <p:spPr bwMode="auto">
          <a:xfrm>
            <a:off x="9746559" y="4143380"/>
            <a:ext cx="2556187" cy="1533520"/>
          </a:xfrm>
          <a:prstGeom prst="rect">
            <a:avLst/>
          </a:prstGeom>
          <a:noFill/>
        </p:spPr>
      </p:pic>
    </p:spTree>
  </p:cSld>
  <p:clrMapOvr>
    <a:masterClrMapping/>
  </p:clrMapOvr>
  <p:transition>
    <p:rand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p:txBody>
          <a:bodyPr>
            <a:normAutofit/>
          </a:bodyPr>
          <a:lstStyle/>
          <a:p>
            <a:r>
              <a:rPr lang="en-US" sz="6600" dirty="0" smtClean="0"/>
              <a:t>Biotechnology</a:t>
            </a:r>
            <a:endParaRPr lang="en-US" sz="6600" dirty="0"/>
          </a:p>
        </p:txBody>
      </p:sp>
      <p:sp>
        <p:nvSpPr>
          <p:cNvPr id="3" name="Rectangle 2"/>
          <p:cNvSpPr>
            <a:spLocks noGrp="1"/>
          </p:cNvSpPr>
          <p:nvPr>
            <p:ph idx="1"/>
          </p:nvPr>
        </p:nvSpPr>
        <p:spPr>
          <a:xfrm>
            <a:off x="945118" y="1295402"/>
            <a:ext cx="11026378" cy="4830763"/>
          </a:xfrm>
        </p:spPr>
        <p:txBody>
          <a:bodyPr>
            <a:normAutofit/>
          </a:bodyPr>
          <a:lstStyle/>
          <a:p>
            <a:r>
              <a:rPr lang="en-US" sz="4000" dirty="0" smtClean="0"/>
              <a:t>It’s the application of biochemistry and biology when creating or modifying genetic material or organisms for specific purposes.</a:t>
            </a:r>
          </a:p>
          <a:p>
            <a:r>
              <a:rPr lang="en-US" sz="4000" dirty="0" smtClean="0"/>
              <a:t>It’s used in such areas as cloning and the creation of disease resistant crops, and it has the potential of eliminating genetic diseases in the future.</a:t>
            </a:r>
            <a:endParaRPr lang="en-US" sz="4000" dirty="0"/>
          </a:p>
        </p:txBody>
      </p:sp>
      <p:pic>
        <p:nvPicPr>
          <p:cNvPr id="20482" name="Picture 2" descr="C:\Documents and Settings\j.rocheleau\Local Settings\Temporary Internet Files\Content.IE5\4I9IKCBP\MMj02888520000[1].gif"/>
          <p:cNvPicPr>
            <a:picLocks noChangeAspect="1" noChangeArrowheads="1" noCrop="1"/>
          </p:cNvPicPr>
          <p:nvPr/>
        </p:nvPicPr>
        <p:blipFill>
          <a:blip r:embed="rId3"/>
          <a:srcRect/>
          <a:stretch>
            <a:fillRect/>
          </a:stretch>
        </p:blipFill>
        <p:spPr bwMode="auto">
          <a:xfrm>
            <a:off x="7383743" y="5143512"/>
            <a:ext cx="3347317" cy="1369308"/>
          </a:xfrm>
          <a:prstGeom prst="rect">
            <a:avLst/>
          </a:prstGeom>
          <a:noFill/>
        </p:spPr>
      </p:pic>
      <p:pic>
        <p:nvPicPr>
          <p:cNvPr id="20483" name="Picture 3" descr="C:\Documents and Settings\j.rocheleau\Local Settings\Temporary Internet Files\Content.IE5\VPHBJJOS\MCj01495370000[1].wmf"/>
          <p:cNvPicPr>
            <a:picLocks noChangeAspect="1" noChangeArrowheads="1"/>
          </p:cNvPicPr>
          <p:nvPr/>
        </p:nvPicPr>
        <p:blipFill>
          <a:blip r:embed="rId4"/>
          <a:srcRect/>
          <a:stretch>
            <a:fillRect/>
          </a:stretch>
        </p:blipFill>
        <p:spPr bwMode="auto">
          <a:xfrm>
            <a:off x="10534160" y="0"/>
            <a:ext cx="1308455" cy="1008044"/>
          </a:xfrm>
          <a:prstGeom prst="rect">
            <a:avLst/>
          </a:prstGeom>
          <a:noFill/>
        </p:spPr>
      </p:pic>
    </p:spTree>
  </p:cSld>
  <p:clrMapOvr>
    <a:masterClrMapping/>
  </p:clrMapOvr>
  <p:transition>
    <p:rand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p:txBody>
          <a:bodyPr>
            <a:normAutofit/>
          </a:bodyPr>
          <a:lstStyle/>
          <a:p>
            <a:r>
              <a:rPr lang="en-US" sz="6600" dirty="0" smtClean="0"/>
              <a:t>Pure </a:t>
            </a:r>
            <a:r>
              <a:rPr lang="en-US" sz="6600" dirty="0" err="1" smtClean="0"/>
              <a:t>vs</a:t>
            </a:r>
            <a:r>
              <a:rPr lang="en-US" sz="6600" dirty="0" smtClean="0"/>
              <a:t> </a:t>
            </a:r>
            <a:r>
              <a:rPr lang="en-US" sz="6600" dirty="0" err="1" smtClean="0"/>
              <a:t>APPLIEd</a:t>
            </a:r>
            <a:r>
              <a:rPr lang="en-US" sz="6600" dirty="0" smtClean="0"/>
              <a:t> CHEMISTRY</a:t>
            </a:r>
            <a:endParaRPr lang="en-US" sz="6600" dirty="0"/>
          </a:p>
        </p:txBody>
      </p:sp>
      <p:sp>
        <p:nvSpPr>
          <p:cNvPr id="3" name="Rectangle 2"/>
          <p:cNvSpPr>
            <a:spLocks noGrp="1"/>
          </p:cNvSpPr>
          <p:nvPr>
            <p:ph sz="half" idx="1"/>
          </p:nvPr>
        </p:nvSpPr>
        <p:spPr>
          <a:xfrm>
            <a:off x="295307" y="1295402"/>
            <a:ext cx="6891535" cy="4830767"/>
          </a:xfrm>
        </p:spPr>
        <p:txBody>
          <a:bodyPr>
            <a:normAutofit/>
          </a:bodyPr>
          <a:lstStyle/>
          <a:p>
            <a:r>
              <a:rPr lang="en-US" dirty="0" smtClean="0"/>
              <a:t>Pure chemists are free to carry out whatever research interest them – or whatever they can get funded.  The researcher basically wants to know for the sake of knowledge, often called basic research.  Chemists use undergraduate or graduate students to help conduct the research.  The work becomes part of the professional training of the student.  The researcher publishes his or her work in professional journals for other chemists to examine and attempt to refute.  Funding is always a problem because equipment and chemicals are expensive…</a:t>
            </a:r>
            <a:endParaRPr lang="en-US" dirty="0"/>
          </a:p>
        </p:txBody>
      </p:sp>
      <p:sp>
        <p:nvSpPr>
          <p:cNvPr id="4" name="Content Placeholder 3"/>
          <p:cNvSpPr>
            <a:spLocks noGrp="1"/>
          </p:cNvSpPr>
          <p:nvPr>
            <p:ph sz="half" idx="2"/>
          </p:nvPr>
        </p:nvSpPr>
        <p:spPr>
          <a:xfrm>
            <a:off x="6989942" y="1295402"/>
            <a:ext cx="5316326" cy="4830766"/>
          </a:xfrm>
        </p:spPr>
        <p:txBody>
          <a:bodyPr>
            <a:noAutofit/>
          </a:bodyPr>
          <a:lstStyle/>
          <a:p>
            <a:r>
              <a:rPr lang="en-CA" sz="2400" dirty="0" smtClean="0"/>
              <a:t>Applied chemists work for private corporations.  Their research is directed toward a very specific short-term goal set by the company – product improvement or the development of a disease-resistant strain of corn for example.  Money is available for equipment and instrumentation with applied chemistry but there’s also pressure to meet the company’s gaols.</a:t>
            </a:r>
            <a:endParaRPr lang="en-CA" sz="2400" dirty="0"/>
          </a:p>
        </p:txBody>
      </p:sp>
      <p:pic>
        <p:nvPicPr>
          <p:cNvPr id="21506" name="Picture 2" descr="\\FFSDC\J.Rocheleau$\My Documents\My Pictures\Microsoft Clip Organizer\j0336977.gif"/>
          <p:cNvPicPr>
            <a:picLocks noChangeAspect="1" noChangeArrowheads="1" noCrop="1"/>
          </p:cNvPicPr>
          <p:nvPr/>
        </p:nvPicPr>
        <p:blipFill>
          <a:blip r:embed="rId3"/>
          <a:srcRect/>
          <a:stretch>
            <a:fillRect/>
          </a:stretch>
        </p:blipFill>
        <p:spPr bwMode="auto">
          <a:xfrm>
            <a:off x="11026411" y="214290"/>
            <a:ext cx="1181406" cy="857256"/>
          </a:xfrm>
          <a:prstGeom prst="rect">
            <a:avLst/>
          </a:prstGeom>
          <a:noFill/>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additive="base">
                                        <p:cTn id="13"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5308" y="142878"/>
            <a:ext cx="11676189" cy="857233"/>
          </a:xfrm>
        </p:spPr>
        <p:txBody>
          <a:bodyPr/>
          <a:lstStyle/>
          <a:p>
            <a:r>
              <a:rPr lang="en-CA" dirty="0" smtClean="0"/>
              <a:t>Pure </a:t>
            </a:r>
            <a:r>
              <a:rPr lang="en-CA" dirty="0" err="1" smtClean="0"/>
              <a:t>Chem</a:t>
            </a:r>
            <a:r>
              <a:rPr lang="en-CA" dirty="0" smtClean="0"/>
              <a:t> and Applied </a:t>
            </a:r>
            <a:r>
              <a:rPr lang="en-CA" dirty="0" err="1" smtClean="0"/>
              <a:t>Chem</a:t>
            </a:r>
            <a:r>
              <a:rPr lang="en-CA" dirty="0" smtClean="0"/>
              <a:t> in the Real World</a:t>
            </a:r>
            <a:endParaRPr lang="en-CA" dirty="0"/>
          </a:p>
        </p:txBody>
      </p:sp>
      <p:sp>
        <p:nvSpPr>
          <p:cNvPr id="3" name="Content Placeholder 2"/>
          <p:cNvSpPr>
            <a:spLocks noGrp="1"/>
          </p:cNvSpPr>
          <p:nvPr>
            <p:ph sz="half" idx="1"/>
          </p:nvPr>
        </p:nvSpPr>
        <p:spPr>
          <a:xfrm>
            <a:off x="295308" y="1071547"/>
            <a:ext cx="12010961" cy="5572164"/>
          </a:xfrm>
        </p:spPr>
        <p:txBody>
          <a:bodyPr>
            <a:normAutofit/>
          </a:bodyPr>
          <a:lstStyle/>
          <a:p>
            <a:r>
              <a:rPr lang="en-CA" dirty="0" smtClean="0"/>
              <a:t>Share the same basic differences as SCIENCE VS TECHNOLOGY.</a:t>
            </a:r>
          </a:p>
          <a:p>
            <a:r>
              <a:rPr lang="en-CA" dirty="0" smtClean="0"/>
              <a:t>In SCIENCE (Pure </a:t>
            </a:r>
            <a:r>
              <a:rPr lang="en-CA" dirty="0" err="1" smtClean="0"/>
              <a:t>Chem</a:t>
            </a:r>
            <a:r>
              <a:rPr lang="en-CA" dirty="0" smtClean="0"/>
              <a:t>) the goal is simply the basic acquisition of knowledge.  There doesn’t need to be any apparent practical application.  Science is simply knowledge for knowledge’s sake.</a:t>
            </a:r>
          </a:p>
          <a:p>
            <a:r>
              <a:rPr lang="en-CA" dirty="0" smtClean="0"/>
              <a:t>TECHNOLOGY (Applied </a:t>
            </a:r>
            <a:r>
              <a:rPr lang="en-CA" dirty="0" err="1" smtClean="0"/>
              <a:t>Chem</a:t>
            </a:r>
            <a:r>
              <a:rPr lang="en-CA" dirty="0" smtClean="0"/>
              <a:t>) is the application of science toward a very specific goal.</a:t>
            </a:r>
          </a:p>
          <a:p>
            <a:r>
              <a:rPr lang="en-CA" dirty="0" smtClean="0"/>
              <a:t>Pure Chemists generate date used by applied chemists.  Both types of chemists have their own sets of strengths, problems and pressures.</a:t>
            </a:r>
          </a:p>
          <a:p>
            <a:r>
              <a:rPr lang="en-CA" dirty="0" smtClean="0"/>
              <a:t>Because of dwindling federal dollars, many universities are becoming much more involved in gaining patents, and they’re being paid for technology transfers into the private sector…</a:t>
            </a:r>
            <a:endParaRPr lang="en-CA" dirty="0"/>
          </a:p>
        </p:txBody>
      </p:sp>
      <p:pic>
        <p:nvPicPr>
          <p:cNvPr id="22530" name="Picture 2" descr="\\FFSDC\J.Rocheleau$\My Documents\My Pictures\Microsoft Clip Organizer\j0356710.gif"/>
          <p:cNvPicPr>
            <a:picLocks noChangeAspect="1" noChangeArrowheads="1" noCrop="1"/>
          </p:cNvPicPr>
          <p:nvPr/>
        </p:nvPicPr>
        <p:blipFill>
          <a:blip r:embed="rId2"/>
          <a:srcRect/>
          <a:stretch>
            <a:fillRect/>
          </a:stretch>
        </p:blipFill>
        <p:spPr bwMode="auto">
          <a:xfrm>
            <a:off x="11288911" y="214290"/>
            <a:ext cx="1312665" cy="952500"/>
          </a:xfrm>
          <a:prstGeom prst="rect">
            <a:avLst/>
          </a:prstGeom>
          <a:noFill/>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What does a chemist do all day???</a:t>
            </a:r>
            <a:endParaRPr lang="en-CA" dirty="0"/>
          </a:p>
        </p:txBody>
      </p:sp>
      <p:sp>
        <p:nvSpPr>
          <p:cNvPr id="5" name="Content Placeholder 4"/>
          <p:cNvSpPr>
            <a:spLocks noGrp="1"/>
          </p:cNvSpPr>
          <p:nvPr>
            <p:ph idx="1"/>
          </p:nvPr>
        </p:nvSpPr>
        <p:spPr>
          <a:xfrm>
            <a:off x="0" y="1071549"/>
            <a:ext cx="12601575" cy="5429287"/>
          </a:xfrm>
        </p:spPr>
        <p:txBody>
          <a:bodyPr>
            <a:normAutofit/>
          </a:bodyPr>
          <a:lstStyle/>
          <a:p>
            <a:r>
              <a:rPr lang="en-CA" dirty="0" smtClean="0"/>
              <a:t>Chemists analyze substances. </a:t>
            </a:r>
          </a:p>
          <a:p>
            <a:pPr lvl="1"/>
            <a:r>
              <a:rPr lang="en-CA" dirty="0" smtClean="0"/>
              <a:t>They may try to find the active compound in a substance found in nature, or may analyze water to see how much lead is present.</a:t>
            </a:r>
          </a:p>
          <a:p>
            <a:r>
              <a:rPr lang="en-CA" dirty="0" smtClean="0"/>
              <a:t>Chemists create, or synthesize new substances.</a:t>
            </a:r>
          </a:p>
          <a:p>
            <a:pPr lvl="1"/>
            <a:r>
              <a:rPr lang="en-CA" dirty="0" smtClean="0"/>
              <a:t>They may try to make a synthetic version of a substance found in nature or create an entirely new compound.  Find a way to make insulin, create a new plastic, pill or paint.  Find a new, more efficient process to use for the production of an established product.</a:t>
            </a:r>
          </a:p>
          <a:p>
            <a:r>
              <a:rPr lang="en-CA" dirty="0" smtClean="0"/>
              <a:t>Chemists create models and test the predictive properties of substances.</a:t>
            </a:r>
          </a:p>
          <a:p>
            <a:pPr lvl="1"/>
            <a:r>
              <a:rPr lang="en-CA" dirty="0" smtClean="0"/>
              <a:t>They may measure the strength of a new polymer strand or determine the octane rating of a new gasoline.</a:t>
            </a:r>
          </a:p>
        </p:txBody>
      </p:sp>
      <p:pic>
        <p:nvPicPr>
          <p:cNvPr id="23554" name="Picture 2" descr="\\FFSDC\J.Rocheleau$\My Documents\My Pictures\Microsoft Clip Organizer\AG00567_.gif"/>
          <p:cNvPicPr>
            <a:picLocks noChangeAspect="1" noChangeArrowheads="1" noCrop="1"/>
          </p:cNvPicPr>
          <p:nvPr/>
        </p:nvPicPr>
        <p:blipFill>
          <a:blip r:embed="rId2"/>
          <a:srcRect/>
          <a:stretch>
            <a:fillRect/>
          </a:stretch>
        </p:blipFill>
        <p:spPr bwMode="auto">
          <a:xfrm>
            <a:off x="9941296" y="5559420"/>
            <a:ext cx="1273284" cy="1019175"/>
          </a:xfrm>
          <a:prstGeom prst="rect">
            <a:avLst/>
          </a:prstGeom>
          <a:noFill/>
        </p:spPr>
      </p:pic>
      <p:pic>
        <p:nvPicPr>
          <p:cNvPr id="23555" name="Picture 3" descr="\\FFSDC\J.Rocheleau$\My Documents\My Pictures\Microsoft Clip Organizer\j0286768.gif"/>
          <p:cNvPicPr>
            <a:picLocks noChangeAspect="1" noChangeArrowheads="1" noCrop="1"/>
          </p:cNvPicPr>
          <p:nvPr/>
        </p:nvPicPr>
        <p:blipFill>
          <a:blip r:embed="rId3"/>
          <a:srcRect/>
          <a:stretch>
            <a:fillRect/>
          </a:stretch>
        </p:blipFill>
        <p:spPr bwMode="auto">
          <a:xfrm>
            <a:off x="9549655" y="214291"/>
            <a:ext cx="1476757" cy="1578394"/>
          </a:xfrm>
          <a:prstGeom prst="rect">
            <a:avLst/>
          </a:prstGeom>
          <a:noFill/>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 calcmode="lin" valueType="num">
                                      <p:cBhvr additive="base">
                                        <p:cTn id="11"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 calcmode="lin" valueType="num">
                                      <p:cBhvr additive="base">
                                        <p:cTn id="17"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 calcmode="lin" valueType="num">
                                      <p:cBhvr additive="base">
                                        <p:cTn id="21"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 calcmode="lin" valueType="num">
                                      <p:cBhvr additive="base">
                                        <p:cTn id="27"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5">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5">
                                            <p:txEl>
                                              <p:pRg st="5" end="5"/>
                                            </p:txEl>
                                          </p:spTgt>
                                        </p:tgtEl>
                                        <p:attrNameLst>
                                          <p:attrName>style.visibility</p:attrName>
                                        </p:attrNameLst>
                                      </p:cBhvr>
                                      <p:to>
                                        <p:strVal val="visible"/>
                                      </p:to>
                                    </p:set>
                                    <p:anim calcmode="lin" valueType="num">
                                      <p:cBhvr additive="base">
                                        <p:cTn id="31"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CA" sz="4800" dirty="0" smtClean="0"/>
              <a:t>Where do chemists actually work???</a:t>
            </a:r>
            <a:endParaRPr lang="en-CA" sz="4800" dirty="0"/>
          </a:p>
        </p:txBody>
      </p:sp>
      <p:sp>
        <p:nvSpPr>
          <p:cNvPr id="5" name="Content Placeholder 4"/>
          <p:cNvSpPr>
            <a:spLocks noGrp="1"/>
          </p:cNvSpPr>
          <p:nvPr>
            <p:ph sz="half" idx="2"/>
          </p:nvPr>
        </p:nvSpPr>
        <p:spPr>
          <a:xfrm>
            <a:off x="0" y="4643446"/>
            <a:ext cx="12601575" cy="2214554"/>
          </a:xfrm>
        </p:spPr>
        <p:txBody>
          <a:bodyPr>
            <a:normAutofit/>
          </a:bodyPr>
          <a:lstStyle/>
          <a:p>
            <a:r>
              <a:rPr lang="en-CA" sz="3600" dirty="0" smtClean="0"/>
              <a:t>You may be thinking that chemist can be found deep in a musty lab working for some large chemical company, but chemists hold a variety of jobs in a variety of places!!</a:t>
            </a:r>
            <a:endParaRPr lang="en-CA" sz="3600" dirty="0"/>
          </a:p>
        </p:txBody>
      </p:sp>
      <p:pic>
        <p:nvPicPr>
          <p:cNvPr id="1027" name="Picture 3" descr="\\FFSDC\Applications\Office XP Media Content\Media\CntCD1\ClipArt6\j0297369.wmf"/>
          <p:cNvPicPr>
            <a:picLocks noGrp="1" noChangeAspect="1" noChangeArrowheads="1"/>
          </p:cNvPicPr>
          <p:nvPr>
            <p:ph sz="half" idx="1"/>
          </p:nvPr>
        </p:nvPicPr>
        <p:blipFill>
          <a:blip r:embed="rId2"/>
          <a:srcRect/>
          <a:stretch>
            <a:fillRect/>
          </a:stretch>
        </p:blipFill>
        <p:spPr bwMode="auto">
          <a:xfrm>
            <a:off x="4331778" y="1428739"/>
            <a:ext cx="4227553" cy="3302089"/>
          </a:xfrm>
          <a:prstGeom prst="rect">
            <a:avLst/>
          </a:prstGeom>
          <a:noFill/>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4800" dirty="0" smtClean="0"/>
              <a:t>Quality control chemists</a:t>
            </a:r>
            <a:endParaRPr lang="en-CA" sz="4800" dirty="0"/>
          </a:p>
        </p:txBody>
      </p:sp>
      <p:sp>
        <p:nvSpPr>
          <p:cNvPr id="3" name="Content Placeholder 2"/>
          <p:cNvSpPr>
            <a:spLocks noGrp="1"/>
          </p:cNvSpPr>
          <p:nvPr>
            <p:ph sz="half" idx="1"/>
          </p:nvPr>
        </p:nvSpPr>
        <p:spPr>
          <a:xfrm>
            <a:off x="492209" y="1785929"/>
            <a:ext cx="11124906" cy="4830767"/>
          </a:xfrm>
        </p:spPr>
        <p:txBody>
          <a:bodyPr>
            <a:normAutofit/>
          </a:bodyPr>
          <a:lstStyle/>
          <a:p>
            <a:r>
              <a:rPr lang="en-CA" sz="3600" dirty="0" smtClean="0"/>
              <a:t>These chemists analyze raw materials, </a:t>
            </a:r>
          </a:p>
          <a:p>
            <a:r>
              <a:rPr lang="en-CA" sz="3600" dirty="0" smtClean="0"/>
              <a:t>intermediate products, and final products for purity to make sure that they fall within specifications.  They may also offer technical support for the customer to analyze returned products.  Many of these chemists often solve problems when they occur within the manufacturing process.</a:t>
            </a:r>
            <a:endParaRPr lang="en-CA" sz="3600" dirty="0"/>
          </a:p>
        </p:txBody>
      </p:sp>
      <p:pic>
        <p:nvPicPr>
          <p:cNvPr id="2050" name="Picture 2" descr="\\FFSDC\Applications\Office XP Media Content\Media\CntCD1\ClipArt6\j0287501.wmf"/>
          <p:cNvPicPr>
            <a:picLocks noChangeAspect="1" noChangeArrowheads="1"/>
          </p:cNvPicPr>
          <p:nvPr/>
        </p:nvPicPr>
        <p:blipFill>
          <a:blip r:embed="rId2"/>
          <a:srcRect/>
          <a:stretch>
            <a:fillRect/>
          </a:stretch>
        </p:blipFill>
        <p:spPr bwMode="auto">
          <a:xfrm>
            <a:off x="8663599" y="2"/>
            <a:ext cx="2953515" cy="2658495"/>
          </a:xfrm>
          <a:prstGeom prst="rect">
            <a:avLst/>
          </a:prstGeom>
          <a:noFill/>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5400" dirty="0" smtClean="0"/>
              <a:t>Industrial research chemists</a:t>
            </a:r>
            <a:endParaRPr lang="en-CA" sz="5400" dirty="0"/>
          </a:p>
        </p:txBody>
      </p:sp>
      <p:sp>
        <p:nvSpPr>
          <p:cNvPr id="3" name="Content Placeholder 2"/>
          <p:cNvSpPr>
            <a:spLocks noGrp="1"/>
          </p:cNvSpPr>
          <p:nvPr>
            <p:ph sz="half" idx="1"/>
          </p:nvPr>
        </p:nvSpPr>
        <p:spPr>
          <a:xfrm>
            <a:off x="295308" y="1295404"/>
            <a:ext cx="6694633" cy="5348309"/>
          </a:xfrm>
        </p:spPr>
        <p:txBody>
          <a:bodyPr>
            <a:normAutofit/>
          </a:bodyPr>
          <a:lstStyle/>
          <a:p>
            <a:r>
              <a:rPr lang="en-CA" dirty="0" smtClean="0"/>
              <a:t>Chemists in this profession perform a large number of physical and chemical tests on materials.  They develop new products and they work on improving existing products.  They work with particular customers to formulate products that meet specific needs.  They also supply technical support to their customers.</a:t>
            </a:r>
            <a:endParaRPr lang="en-CA" dirty="0"/>
          </a:p>
        </p:txBody>
      </p:sp>
      <p:pic>
        <p:nvPicPr>
          <p:cNvPr id="3075" name="Picture 3" descr="C:\Documents and Settings\j.rocheleau\Local Settings\Temporary Internet Files\Content.IE5\VPHBJJOS\MPj04074910000[1].jpg"/>
          <p:cNvPicPr>
            <a:picLocks noChangeAspect="1" noChangeArrowheads="1"/>
          </p:cNvPicPr>
          <p:nvPr/>
        </p:nvPicPr>
        <p:blipFill>
          <a:blip r:embed="rId2"/>
          <a:srcRect/>
          <a:stretch>
            <a:fillRect/>
          </a:stretch>
        </p:blipFill>
        <p:spPr bwMode="auto">
          <a:xfrm>
            <a:off x="6802614" y="1285860"/>
            <a:ext cx="5798962" cy="4786346"/>
          </a:xfrm>
          <a:prstGeom prst="rect">
            <a:avLst/>
          </a:prstGeom>
          <a:noFill/>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6000" dirty="0" smtClean="0"/>
              <a:t>Sales representatives</a:t>
            </a:r>
            <a:endParaRPr lang="en-CA" sz="6000" dirty="0"/>
          </a:p>
        </p:txBody>
      </p:sp>
      <p:sp>
        <p:nvSpPr>
          <p:cNvPr id="4" name="Content Placeholder 3"/>
          <p:cNvSpPr>
            <a:spLocks noGrp="1"/>
          </p:cNvSpPr>
          <p:nvPr>
            <p:ph sz="half" idx="2"/>
          </p:nvPr>
        </p:nvSpPr>
        <p:spPr>
          <a:xfrm>
            <a:off x="6005436" y="1295402"/>
            <a:ext cx="6300832" cy="4991119"/>
          </a:xfrm>
        </p:spPr>
        <p:txBody>
          <a:bodyPr>
            <a:noAutofit/>
          </a:bodyPr>
          <a:lstStyle/>
          <a:p>
            <a:r>
              <a:rPr lang="en-CA" sz="3600" dirty="0" smtClean="0"/>
              <a:t>Chemists work as sales representatives for companies that sell chemicals or pharmaceuticals.  They may call on their customers and let them know of new products being developed.  They also help their customers solve problems.</a:t>
            </a:r>
            <a:endParaRPr lang="en-CA" sz="3600" dirty="0"/>
          </a:p>
        </p:txBody>
      </p:sp>
      <p:pic>
        <p:nvPicPr>
          <p:cNvPr id="4099" name="Picture 3" descr="C:\Documents and Settings\j.rocheleau\Local Settings\Temporary Internet Files\Content.IE5\O44RQ5KX\MPj04101300000[1].jpg"/>
          <p:cNvPicPr>
            <a:picLocks noChangeAspect="1" noChangeArrowheads="1"/>
          </p:cNvPicPr>
          <p:nvPr/>
        </p:nvPicPr>
        <p:blipFill>
          <a:blip r:embed="rId2"/>
          <a:srcRect/>
          <a:stretch>
            <a:fillRect/>
          </a:stretch>
        </p:blipFill>
        <p:spPr bwMode="auto">
          <a:xfrm>
            <a:off x="1082912" y="1214422"/>
            <a:ext cx="4714064" cy="5143512"/>
          </a:xfrm>
          <a:prstGeom prst="rect">
            <a:avLst/>
          </a:prstGeom>
          <a:noFill/>
        </p:spPr>
      </p:pic>
    </p:spTree>
  </p:cSld>
  <p:clrMapOvr>
    <a:masterClrMapping/>
  </p:clrMapOvr>
  <p:transition>
    <p:random/>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6600" dirty="0" smtClean="0"/>
              <a:t>Forensic chemist</a:t>
            </a:r>
            <a:endParaRPr lang="en-CA" sz="6600" dirty="0"/>
          </a:p>
        </p:txBody>
      </p:sp>
      <p:sp>
        <p:nvSpPr>
          <p:cNvPr id="3" name="Content Placeholder 2"/>
          <p:cNvSpPr>
            <a:spLocks noGrp="1"/>
          </p:cNvSpPr>
          <p:nvPr>
            <p:ph sz="half" idx="1"/>
          </p:nvPr>
        </p:nvSpPr>
        <p:spPr>
          <a:xfrm>
            <a:off x="295309" y="2285995"/>
            <a:ext cx="12306267" cy="4259263"/>
          </a:xfrm>
        </p:spPr>
        <p:txBody>
          <a:bodyPr>
            <a:noAutofit/>
          </a:bodyPr>
          <a:lstStyle/>
          <a:p>
            <a:r>
              <a:rPr lang="en-CA" sz="4000" dirty="0" smtClean="0"/>
              <a:t>Forensic chemists analyze sample taken from crime scenes or analyse samples for the presence of drugs or traces or elements and compounds.  They are used to determine common uses and places where these elements and compounds are located.  They are also called to testify in court as expert witnesses.</a:t>
            </a:r>
            <a:endParaRPr lang="en-CA" sz="4000" dirty="0"/>
          </a:p>
        </p:txBody>
      </p:sp>
      <p:pic>
        <p:nvPicPr>
          <p:cNvPr id="5122" name="Picture 2" descr="C:\Documents and Settings\j.rocheleau\Local Settings\Temporary Internet Files\Content.IE5\VPHBJJOS\MCj02876300000[1].wmf"/>
          <p:cNvPicPr>
            <a:picLocks noChangeAspect="1" noChangeArrowheads="1"/>
          </p:cNvPicPr>
          <p:nvPr/>
        </p:nvPicPr>
        <p:blipFill>
          <a:blip r:embed="rId2"/>
          <a:srcRect/>
          <a:stretch>
            <a:fillRect/>
          </a:stretch>
        </p:blipFill>
        <p:spPr bwMode="auto">
          <a:xfrm>
            <a:off x="7875996" y="214292"/>
            <a:ext cx="4483333" cy="2231679"/>
          </a:xfrm>
          <a:prstGeom prst="rect">
            <a:avLst/>
          </a:prstGeom>
          <a:noFill/>
        </p:spPr>
      </p:pic>
    </p:spTree>
  </p:cSld>
  <p:clrMapOvr>
    <a:masterClrMapping/>
  </p:clrMapOvr>
  <p:transition>
    <p:random/>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6000" dirty="0" smtClean="0"/>
              <a:t>Environmental chemist</a:t>
            </a:r>
            <a:endParaRPr lang="en-CA" sz="6000" dirty="0"/>
          </a:p>
        </p:txBody>
      </p:sp>
      <p:sp>
        <p:nvSpPr>
          <p:cNvPr id="3" name="Content Placeholder 2"/>
          <p:cNvSpPr>
            <a:spLocks noGrp="1"/>
          </p:cNvSpPr>
          <p:nvPr>
            <p:ph sz="half" idx="1"/>
          </p:nvPr>
        </p:nvSpPr>
        <p:spPr>
          <a:xfrm>
            <a:off x="984460" y="2027235"/>
            <a:ext cx="11065798" cy="4830767"/>
          </a:xfrm>
        </p:spPr>
        <p:txBody>
          <a:bodyPr>
            <a:normAutofit/>
          </a:bodyPr>
          <a:lstStyle/>
          <a:p>
            <a:r>
              <a:rPr lang="en-CA" sz="4000" dirty="0" smtClean="0"/>
              <a:t>These chemists work  for water purification plants, the Environmental Protection Agency, the Department of Energy, or similar agencies.  This type of work appeals to people who like chemistry but also like to get out in nature.  They often go to sites to collect their own sample.</a:t>
            </a:r>
            <a:endParaRPr lang="en-CA" sz="4000" dirty="0"/>
          </a:p>
        </p:txBody>
      </p:sp>
      <p:pic>
        <p:nvPicPr>
          <p:cNvPr id="6146" name="Picture 2" descr="\\FFSDC\Applications\Office XP Media Content\Media\CntCD1\ClipArt2\j0215549.wmf"/>
          <p:cNvPicPr>
            <a:picLocks noChangeAspect="1" noChangeArrowheads="1"/>
          </p:cNvPicPr>
          <p:nvPr/>
        </p:nvPicPr>
        <p:blipFill>
          <a:blip r:embed="rId2"/>
          <a:srcRect/>
          <a:stretch>
            <a:fillRect/>
          </a:stretch>
        </p:blipFill>
        <p:spPr bwMode="auto">
          <a:xfrm>
            <a:off x="9352752" y="3"/>
            <a:ext cx="2303726" cy="2212975"/>
          </a:xfrm>
          <a:prstGeom prst="rect">
            <a:avLst/>
          </a:prstGeom>
          <a:noFill/>
        </p:spPr>
      </p:pic>
    </p:spTree>
  </p:cSld>
  <p:clrMapOvr>
    <a:masterClrMapping/>
  </p:clrMapOvr>
  <p:transition>
    <p:rand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6600" dirty="0" smtClean="0"/>
              <a:t>WHAT IS a scientist?</a:t>
            </a:r>
            <a:endParaRPr lang="en-CA" sz="6600" dirty="0"/>
          </a:p>
        </p:txBody>
      </p:sp>
      <p:sp>
        <p:nvSpPr>
          <p:cNvPr id="3" name="Content Placeholder 2"/>
          <p:cNvSpPr>
            <a:spLocks noGrp="1"/>
          </p:cNvSpPr>
          <p:nvPr>
            <p:ph idx="1"/>
          </p:nvPr>
        </p:nvSpPr>
        <p:spPr/>
        <p:txBody>
          <a:bodyPr>
            <a:normAutofit/>
          </a:bodyPr>
          <a:lstStyle/>
          <a:p>
            <a:r>
              <a:rPr lang="en-CA" dirty="0" smtClean="0"/>
              <a:t>They </a:t>
            </a:r>
            <a:r>
              <a:rPr lang="en-CA" dirty="0" smtClean="0">
                <a:solidFill>
                  <a:srgbClr val="C00000"/>
                </a:solidFill>
                <a:effectLst>
                  <a:outerShdw blurRad="38100" dist="38100" dir="2700000" algn="tl">
                    <a:srgbClr val="000000">
                      <a:alpha val="43137"/>
                    </a:srgbClr>
                  </a:outerShdw>
                </a:effectLst>
              </a:rPr>
              <a:t>ASK</a:t>
            </a:r>
            <a:r>
              <a:rPr lang="en-CA" dirty="0" smtClean="0"/>
              <a:t> and </a:t>
            </a:r>
            <a:r>
              <a:rPr lang="en-CA" dirty="0" smtClean="0">
                <a:solidFill>
                  <a:schemeClr val="accent4">
                    <a:lumMod val="50000"/>
                  </a:schemeClr>
                </a:solidFill>
                <a:effectLst>
                  <a:outerShdw blurRad="38100" dist="38100" dir="2700000" algn="tl">
                    <a:srgbClr val="000000">
                      <a:alpha val="43137"/>
                    </a:srgbClr>
                  </a:outerShdw>
                </a:effectLst>
              </a:rPr>
              <a:t>ANSWER</a:t>
            </a:r>
            <a:r>
              <a:rPr lang="en-CA" dirty="0" smtClean="0"/>
              <a:t> questions… Basically, it’s all about their attitude… Scientists themselves are … SKEPTICAL – They must be able to TEST PHENOMENA!!!</a:t>
            </a:r>
          </a:p>
          <a:p>
            <a:r>
              <a:rPr lang="en-CA" i="1" dirty="0" smtClean="0"/>
              <a:t>If it can’t be tested… It’s NOT SCIENCE!</a:t>
            </a:r>
          </a:p>
          <a:p>
            <a:r>
              <a:rPr lang="en-CA" dirty="0" smtClean="0"/>
              <a:t>Scientists </a:t>
            </a:r>
            <a:r>
              <a:rPr lang="en-CA" dirty="0" smtClean="0">
                <a:solidFill>
                  <a:schemeClr val="accent4">
                    <a:lumMod val="50000"/>
                  </a:schemeClr>
                </a:solidFill>
                <a:effectLst>
                  <a:outerShdw blurRad="38100" dist="38100" dir="2700000" algn="tl">
                    <a:srgbClr val="000000">
                      <a:alpha val="43137"/>
                    </a:srgbClr>
                  </a:outerShdw>
                </a:effectLst>
              </a:rPr>
              <a:t>WONDER</a:t>
            </a:r>
            <a:r>
              <a:rPr lang="en-CA" dirty="0" smtClean="0"/>
              <a:t>, </a:t>
            </a:r>
            <a:r>
              <a:rPr lang="en-CA" dirty="0" smtClean="0">
                <a:solidFill>
                  <a:schemeClr val="accent4">
                    <a:lumMod val="50000"/>
                  </a:schemeClr>
                </a:solidFill>
                <a:effectLst>
                  <a:outerShdw blurRad="38100" dist="38100" dir="2700000" algn="tl">
                    <a:srgbClr val="000000">
                      <a:alpha val="43137"/>
                    </a:srgbClr>
                  </a:outerShdw>
                </a:effectLst>
              </a:rPr>
              <a:t>QUESTION</a:t>
            </a:r>
            <a:r>
              <a:rPr lang="en-CA" dirty="0" smtClean="0"/>
              <a:t>, and strive to find out </a:t>
            </a:r>
            <a:r>
              <a:rPr lang="en-CA" dirty="0" smtClean="0">
                <a:solidFill>
                  <a:schemeClr val="accent4">
                    <a:lumMod val="50000"/>
                  </a:schemeClr>
                </a:solidFill>
                <a:effectLst>
                  <a:outerShdw blurRad="38100" dist="38100" dir="2700000" algn="tl">
                    <a:srgbClr val="000000">
                      <a:alpha val="43137"/>
                    </a:srgbClr>
                  </a:outerShdw>
                </a:effectLst>
              </a:rPr>
              <a:t>WHY</a:t>
            </a:r>
            <a:r>
              <a:rPr lang="en-CA" dirty="0" smtClean="0"/>
              <a:t>, and experiment, - they have the same attitude as most small children and well….  Ms. </a:t>
            </a:r>
            <a:r>
              <a:rPr lang="en-CA" dirty="0" err="1" smtClean="0"/>
              <a:t>Rocheleau</a:t>
            </a:r>
            <a:endParaRPr lang="en-CA" dirty="0" smtClean="0"/>
          </a:p>
          <a:p>
            <a:r>
              <a:rPr lang="en-CA" dirty="0" smtClean="0"/>
              <a:t>Scientists are adults who’ve never lost that wonder of nature and desire to know.</a:t>
            </a:r>
            <a:endParaRPr lang="en-CA" dirty="0"/>
          </a:p>
        </p:txBody>
      </p:sp>
      <p:pic>
        <p:nvPicPr>
          <p:cNvPr id="12290" name="Picture 2" descr="\\FFSDC\J.Rocheleau$\My Documents\My Pictures\Microsoft Clip Organizer\j0174005.gif"/>
          <p:cNvPicPr>
            <a:picLocks noChangeAspect="1" noChangeArrowheads="1" noCrop="1"/>
          </p:cNvPicPr>
          <p:nvPr/>
        </p:nvPicPr>
        <p:blipFill>
          <a:blip r:embed="rId2"/>
          <a:srcRect/>
          <a:stretch>
            <a:fillRect/>
          </a:stretch>
        </p:blipFill>
        <p:spPr bwMode="auto">
          <a:xfrm>
            <a:off x="11420217" y="5072077"/>
            <a:ext cx="853231" cy="1457325"/>
          </a:xfrm>
          <a:prstGeom prst="rect">
            <a:avLst/>
          </a:prstGeom>
          <a:noFill/>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Preservationist of art and historical works</a:t>
            </a:r>
            <a:endParaRPr lang="en-CA" dirty="0"/>
          </a:p>
        </p:txBody>
      </p:sp>
      <p:sp>
        <p:nvSpPr>
          <p:cNvPr id="3" name="Content Placeholder 2"/>
          <p:cNvSpPr>
            <a:spLocks noGrp="1"/>
          </p:cNvSpPr>
          <p:nvPr>
            <p:ph sz="half" idx="1"/>
          </p:nvPr>
        </p:nvSpPr>
        <p:spPr>
          <a:xfrm>
            <a:off x="1082912" y="1295403"/>
            <a:ext cx="7285336" cy="5133995"/>
          </a:xfrm>
        </p:spPr>
        <p:txBody>
          <a:bodyPr>
            <a:normAutofit/>
          </a:bodyPr>
          <a:lstStyle/>
          <a:p>
            <a:r>
              <a:rPr lang="en-CA" sz="3200" dirty="0" smtClean="0"/>
              <a:t>Chemists work to restore paintings and statues such as the Sistine Chapel ceiling and Mummies!  They also preserve the precious artefacts and documents by ensuring the best environment by balancing the lighting,  gases and temperatures within protective cases.  They protect and preserve our heritage.  They also detect forgeries.</a:t>
            </a:r>
            <a:endParaRPr lang="en-CA" sz="3200" dirty="0"/>
          </a:p>
        </p:txBody>
      </p:sp>
      <p:pic>
        <p:nvPicPr>
          <p:cNvPr id="7173" name="Picture 5" descr="C:\Documents and Settings\j.rocheleau\Local Settings\Temporary Internet Files\Content.IE5\4I9IKCBP\MPj04329410000[1].jpg"/>
          <p:cNvPicPr>
            <a:picLocks noChangeAspect="1" noChangeArrowheads="1"/>
          </p:cNvPicPr>
          <p:nvPr/>
        </p:nvPicPr>
        <p:blipFill>
          <a:blip r:embed="rId2" cstate="print"/>
          <a:srcRect/>
          <a:stretch>
            <a:fillRect/>
          </a:stretch>
        </p:blipFill>
        <p:spPr bwMode="auto">
          <a:xfrm>
            <a:off x="9451203" y="1285860"/>
            <a:ext cx="2942085" cy="2844580"/>
          </a:xfrm>
          <a:prstGeom prst="rect">
            <a:avLst/>
          </a:prstGeom>
          <a:noFill/>
        </p:spPr>
      </p:pic>
      <p:pic>
        <p:nvPicPr>
          <p:cNvPr id="7174" name="Picture 6" descr="\\FFSDC\Applications\Office XP Media Content\Media\CntCD1\ClipArt1\j0157705.wmf"/>
          <p:cNvPicPr>
            <a:picLocks noChangeAspect="1" noChangeArrowheads="1"/>
          </p:cNvPicPr>
          <p:nvPr/>
        </p:nvPicPr>
        <p:blipFill>
          <a:blip r:embed="rId3"/>
          <a:srcRect/>
          <a:stretch>
            <a:fillRect/>
          </a:stretch>
        </p:blipFill>
        <p:spPr bwMode="auto">
          <a:xfrm>
            <a:off x="8269798" y="4500571"/>
            <a:ext cx="4331777" cy="2103508"/>
          </a:xfrm>
          <a:prstGeom prst="rect">
            <a:avLst/>
          </a:prstGeom>
          <a:noFill/>
        </p:spPr>
      </p:pic>
      <p:pic>
        <p:nvPicPr>
          <p:cNvPr id="7175" name="Picture 7" descr="\\FFSDC\Applications\Office XP Media Content\Media\CntCD1\ClipArt3\j0233066.wmf"/>
          <p:cNvPicPr>
            <a:picLocks noChangeAspect="1" noChangeArrowheads="1"/>
          </p:cNvPicPr>
          <p:nvPr/>
        </p:nvPicPr>
        <p:blipFill>
          <a:blip r:embed="rId4"/>
          <a:srcRect/>
          <a:stretch>
            <a:fillRect/>
          </a:stretch>
        </p:blipFill>
        <p:spPr bwMode="auto">
          <a:xfrm>
            <a:off x="1" y="1857364"/>
            <a:ext cx="1538004" cy="2832100"/>
          </a:xfrm>
          <a:prstGeom prst="rect">
            <a:avLst/>
          </a:prstGeom>
          <a:noFill/>
        </p:spPr>
      </p:pic>
    </p:spTree>
  </p:cSld>
  <p:clrMapOvr>
    <a:masterClrMapping/>
  </p:clrMapOvr>
  <p:transition>
    <p:random/>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6000" dirty="0" smtClean="0"/>
              <a:t>Chemical educator</a:t>
            </a:r>
            <a:endParaRPr lang="en-CA" sz="6000" dirty="0"/>
          </a:p>
        </p:txBody>
      </p:sp>
      <p:sp>
        <p:nvSpPr>
          <p:cNvPr id="3" name="Content Placeholder 2"/>
          <p:cNvSpPr>
            <a:spLocks noGrp="1"/>
          </p:cNvSpPr>
          <p:nvPr>
            <p:ph idx="1"/>
          </p:nvPr>
        </p:nvSpPr>
        <p:spPr>
          <a:xfrm>
            <a:off x="2559670" y="1428736"/>
            <a:ext cx="9411828" cy="4697428"/>
          </a:xfrm>
        </p:spPr>
        <p:txBody>
          <a:bodyPr>
            <a:normAutofit/>
          </a:bodyPr>
          <a:lstStyle/>
          <a:p>
            <a:r>
              <a:rPr lang="en-CA" sz="3600" dirty="0" smtClean="0"/>
              <a:t>Chemists working as educators teach in public schools and colleges and universities.  University professors conduct research and work with undergraduate and graduate students.</a:t>
            </a:r>
            <a:endParaRPr lang="en-CA" sz="3600" dirty="0"/>
          </a:p>
        </p:txBody>
      </p:sp>
      <p:pic>
        <p:nvPicPr>
          <p:cNvPr id="8194" name="Picture 2" descr="\\FFSDC\Applications\Office XP Media Content\Media\CntCD1\ClipArt2\j0215432.wmf"/>
          <p:cNvPicPr>
            <a:picLocks noChangeAspect="1" noChangeArrowheads="1"/>
          </p:cNvPicPr>
          <p:nvPr/>
        </p:nvPicPr>
        <p:blipFill>
          <a:blip r:embed="rId2"/>
          <a:srcRect/>
          <a:stretch>
            <a:fillRect/>
          </a:stretch>
        </p:blipFill>
        <p:spPr bwMode="auto">
          <a:xfrm>
            <a:off x="6793041" y="4000505"/>
            <a:ext cx="3347317" cy="2502815"/>
          </a:xfrm>
          <a:prstGeom prst="rect">
            <a:avLst/>
          </a:prstGeom>
          <a:noFill/>
        </p:spPr>
      </p:pic>
      <p:pic>
        <p:nvPicPr>
          <p:cNvPr id="8196" name="Picture 4" descr="\\FFSDC\Applications\Office XP Media Content\Media\CntCD1\ClipArt1\j0186164.wmf"/>
          <p:cNvPicPr>
            <a:picLocks noChangeAspect="1" noChangeArrowheads="1"/>
          </p:cNvPicPr>
          <p:nvPr/>
        </p:nvPicPr>
        <p:blipFill>
          <a:blip r:embed="rId3"/>
          <a:srcRect/>
          <a:stretch>
            <a:fillRect/>
          </a:stretch>
        </p:blipFill>
        <p:spPr bwMode="auto">
          <a:xfrm>
            <a:off x="0" y="1785926"/>
            <a:ext cx="2855020" cy="2969394"/>
          </a:xfrm>
          <a:prstGeom prst="rect">
            <a:avLst/>
          </a:prstGeom>
          <a:noFill/>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There are MANY </a:t>
            </a:r>
            <a:r>
              <a:rPr lang="en-CA" dirty="0" err="1" smtClean="0"/>
              <a:t>many</a:t>
            </a:r>
            <a:r>
              <a:rPr lang="en-CA" dirty="0" smtClean="0"/>
              <a:t> </a:t>
            </a:r>
            <a:r>
              <a:rPr lang="en-CA" dirty="0" err="1" smtClean="0"/>
              <a:t>mnay</a:t>
            </a:r>
            <a:r>
              <a:rPr lang="en-CA" dirty="0" smtClean="0"/>
              <a:t> more!!!!</a:t>
            </a:r>
            <a:endParaRPr lang="en-CA" dirty="0"/>
          </a:p>
        </p:txBody>
      </p:sp>
      <p:sp>
        <p:nvSpPr>
          <p:cNvPr id="3" name="Content Placeholder 2"/>
          <p:cNvSpPr>
            <a:spLocks noGrp="1"/>
          </p:cNvSpPr>
          <p:nvPr>
            <p:ph idx="1"/>
          </p:nvPr>
        </p:nvSpPr>
        <p:spPr>
          <a:xfrm>
            <a:off x="492213" y="1428736"/>
            <a:ext cx="21116649" cy="7596606"/>
          </a:xfrm>
        </p:spPr>
        <p:txBody>
          <a:bodyPr/>
          <a:lstStyle/>
          <a:p>
            <a:r>
              <a:rPr lang="en-CA" dirty="0" smtClean="0"/>
              <a:t>These were just a few that I thought may interest you!!!  I didn’t even touch on</a:t>
            </a:r>
          </a:p>
          <a:p>
            <a:pPr lvl="1"/>
            <a:r>
              <a:rPr lang="en-CA" sz="4000" dirty="0" smtClean="0"/>
              <a:t>LAW</a:t>
            </a:r>
          </a:p>
          <a:p>
            <a:pPr lvl="1"/>
            <a:r>
              <a:rPr lang="en-CA" sz="4000" dirty="0" smtClean="0"/>
              <a:t>MEDICINE</a:t>
            </a:r>
          </a:p>
          <a:p>
            <a:pPr lvl="1"/>
            <a:r>
              <a:rPr lang="en-CA" sz="4000" dirty="0" smtClean="0"/>
              <a:t>TECHNICAL WRITING</a:t>
            </a:r>
          </a:p>
          <a:p>
            <a:pPr lvl="1"/>
            <a:r>
              <a:rPr lang="en-CA" sz="4000" dirty="0" smtClean="0"/>
              <a:t>GOVERNMENTAL RELATIONS</a:t>
            </a:r>
          </a:p>
          <a:p>
            <a:pPr lvl="1"/>
            <a:r>
              <a:rPr lang="en-CA" sz="4000" dirty="0" smtClean="0"/>
              <a:t>CONSULTING</a:t>
            </a:r>
          </a:p>
          <a:p>
            <a:r>
              <a:rPr lang="en-CA" dirty="0" smtClean="0"/>
              <a:t>We only have so much time to discuss this!!!</a:t>
            </a:r>
            <a:endParaRPr lang="en-CA" dirty="0"/>
          </a:p>
        </p:txBody>
      </p:sp>
      <p:pic>
        <p:nvPicPr>
          <p:cNvPr id="9218" name="Picture 2" descr="\\FFSDC\Applications\Office XP Media Content\Media\CntCD1\ClipArt1\j0205548.wmf"/>
          <p:cNvPicPr>
            <a:picLocks noChangeAspect="1" noChangeArrowheads="1"/>
          </p:cNvPicPr>
          <p:nvPr/>
        </p:nvPicPr>
        <p:blipFill>
          <a:blip r:embed="rId2"/>
          <a:srcRect/>
          <a:stretch>
            <a:fillRect/>
          </a:stretch>
        </p:blipFill>
        <p:spPr bwMode="auto">
          <a:xfrm>
            <a:off x="7913178" y="2000242"/>
            <a:ext cx="4688398" cy="3122313"/>
          </a:xfrm>
          <a:prstGeom prst="rect">
            <a:avLst/>
          </a:prstGeom>
          <a:noFill/>
        </p:spPr>
      </p:pic>
    </p:spTree>
  </p:cSld>
  <p:clrMapOvr>
    <a:masterClrMapping/>
  </p:clrMapOvr>
  <p:transition>
    <p:random/>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If you aren’t interested in becoming a chemist, why should you be interested in </a:t>
            </a:r>
            <a:r>
              <a:rPr lang="en-CA" dirty="0" err="1" smtClean="0"/>
              <a:t>chemisty</a:t>
            </a:r>
            <a:r>
              <a:rPr lang="en-CA" dirty="0" smtClean="0"/>
              <a:t>??</a:t>
            </a:r>
            <a:endParaRPr lang="en-CA" dirty="0"/>
          </a:p>
        </p:txBody>
      </p:sp>
      <p:sp>
        <p:nvSpPr>
          <p:cNvPr id="3" name="Content Placeholder 2"/>
          <p:cNvSpPr>
            <a:spLocks noGrp="1"/>
          </p:cNvSpPr>
          <p:nvPr>
            <p:ph idx="1"/>
          </p:nvPr>
        </p:nvSpPr>
        <p:spPr/>
        <p:txBody>
          <a:bodyPr>
            <a:noAutofit/>
          </a:bodyPr>
          <a:lstStyle/>
          <a:p>
            <a:r>
              <a:rPr lang="en-CA" sz="3600" dirty="0" smtClean="0"/>
              <a:t>(Quick Answer) To pass this course….</a:t>
            </a:r>
          </a:p>
          <a:p>
            <a:r>
              <a:rPr lang="en-CA" sz="3600" dirty="0" smtClean="0"/>
              <a:t>Everything you touch, eat etc. has gone through the hands of a chemist!!!  Think about it!!  Pretty crazy when you think about it!</a:t>
            </a:r>
          </a:p>
          <a:p>
            <a:r>
              <a:rPr lang="en-CA" sz="3600" dirty="0" smtClean="0"/>
              <a:t>Chemist are involved in </a:t>
            </a:r>
            <a:r>
              <a:rPr lang="en-CA" sz="3600" i="1" dirty="0" smtClean="0"/>
              <a:t>almost</a:t>
            </a:r>
            <a:r>
              <a:rPr lang="en-CA" sz="3600" dirty="0" smtClean="0"/>
              <a:t> every aspect of society.</a:t>
            </a:r>
          </a:p>
          <a:p>
            <a:r>
              <a:rPr lang="en-CA" sz="3600" dirty="0" smtClean="0"/>
              <a:t>Since Chemistry is part of our everyday world, knowing something about chemistry will help you interact more effectively with our chemical environment.</a:t>
            </a:r>
          </a:p>
        </p:txBody>
      </p:sp>
      <p:pic>
        <p:nvPicPr>
          <p:cNvPr id="10242" name="Picture 2" descr="\\FFSDC\Applications\Office XP Media Content\Media\CntCD1\ClipArt2\j0215314.wmf"/>
          <p:cNvPicPr>
            <a:picLocks noChangeAspect="1" noChangeArrowheads="1"/>
          </p:cNvPicPr>
          <p:nvPr/>
        </p:nvPicPr>
        <p:blipFill>
          <a:blip r:embed="rId2"/>
          <a:srcRect/>
          <a:stretch>
            <a:fillRect/>
          </a:stretch>
        </p:blipFill>
        <p:spPr bwMode="auto">
          <a:xfrm>
            <a:off x="10140356" y="500044"/>
            <a:ext cx="2080608" cy="1573189"/>
          </a:xfrm>
          <a:prstGeom prst="rect">
            <a:avLst/>
          </a:prstGeom>
          <a:noFill/>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smtClean="0"/>
              <a:t>You will need your Periodic Table for This one!!</a:t>
            </a:r>
            <a:endParaRPr lang="en-CA" dirty="0"/>
          </a:p>
        </p:txBody>
      </p:sp>
      <p:sp>
        <p:nvSpPr>
          <p:cNvPr id="3" name="Content Placeholder 2"/>
          <p:cNvSpPr>
            <a:spLocks noGrp="1"/>
          </p:cNvSpPr>
          <p:nvPr>
            <p:ph idx="1"/>
          </p:nvPr>
        </p:nvSpPr>
        <p:spPr/>
        <p:txBody>
          <a:bodyPr/>
          <a:lstStyle/>
          <a:p>
            <a:r>
              <a:rPr lang="en-CA" dirty="0" smtClean="0">
                <a:hlinkClick r:id="rId2"/>
              </a:rPr>
              <a:t>Periodic Table Song</a:t>
            </a:r>
            <a:endParaRPr lang="en-CA" dirty="0"/>
          </a:p>
        </p:txBody>
      </p:sp>
      <p:sp>
        <p:nvSpPr>
          <p:cNvPr id="4" name="Rectangle 3"/>
          <p:cNvSpPr/>
          <p:nvPr/>
        </p:nvSpPr>
        <p:spPr>
          <a:xfrm>
            <a:off x="4430229" y="1357298"/>
            <a:ext cx="7482237" cy="369332"/>
          </a:xfrm>
          <a:prstGeom prst="rect">
            <a:avLst/>
          </a:prstGeom>
        </p:spPr>
        <p:txBody>
          <a:bodyPr wrap="square">
            <a:spAutoFit/>
          </a:bodyPr>
          <a:lstStyle/>
          <a:p>
            <a:r>
              <a:rPr lang="en-CA" dirty="0" smtClean="0"/>
              <a:t>http://www.youtube.com/watch?v=GFIvXVMbII0</a:t>
            </a:r>
            <a:endParaRPr lang="en-CA" dirty="0"/>
          </a:p>
        </p:txBody>
      </p:sp>
      <p:sp>
        <p:nvSpPr>
          <p:cNvPr id="5" name="Rectangle 4"/>
          <p:cNvSpPr/>
          <p:nvPr/>
        </p:nvSpPr>
        <p:spPr>
          <a:xfrm>
            <a:off x="1082912" y="2071677"/>
            <a:ext cx="8072940" cy="369332"/>
          </a:xfrm>
          <a:prstGeom prst="rect">
            <a:avLst/>
          </a:prstGeom>
        </p:spPr>
        <p:txBody>
          <a:bodyPr wrap="square">
            <a:spAutoFit/>
          </a:bodyPr>
          <a:lstStyle/>
          <a:p>
            <a:r>
              <a:rPr lang="en-CA" dirty="0" smtClean="0"/>
              <a:t>http://www.privatehand.com/flash/elements.html</a:t>
            </a:r>
            <a:endParaRPr lang="en-CA" dirty="0"/>
          </a:p>
        </p:txBody>
      </p:sp>
      <p:sp>
        <p:nvSpPr>
          <p:cNvPr id="6" name="Rectangle 5"/>
          <p:cNvSpPr/>
          <p:nvPr/>
        </p:nvSpPr>
        <p:spPr>
          <a:xfrm>
            <a:off x="1082912" y="2643182"/>
            <a:ext cx="3751348" cy="369332"/>
          </a:xfrm>
          <a:prstGeom prst="rect">
            <a:avLst/>
          </a:prstGeom>
        </p:spPr>
        <p:txBody>
          <a:bodyPr wrap="none">
            <a:spAutoFit/>
          </a:bodyPr>
          <a:lstStyle/>
          <a:p>
            <a:r>
              <a:rPr lang="en-CA" dirty="0" smtClean="0"/>
              <a:t>http://www.edu-cyberpg.com/IEC/elementsong.html</a:t>
            </a:r>
            <a:endParaRPr lang="en-CA" dirty="0"/>
          </a:p>
        </p:txBody>
      </p:sp>
    </p:spTree>
  </p:cSld>
  <p:clrMapOvr>
    <a:masterClrMapping/>
  </p:clrMapOvr>
  <p:transition>
    <p:random/>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6600" dirty="0" smtClean="0"/>
              <a:t>Quick thinking!!!</a:t>
            </a:r>
            <a:endParaRPr lang="en-CA" sz="6600" dirty="0"/>
          </a:p>
        </p:txBody>
      </p:sp>
      <p:sp>
        <p:nvSpPr>
          <p:cNvPr id="3" name="Content Placeholder 2"/>
          <p:cNvSpPr>
            <a:spLocks noGrp="1"/>
          </p:cNvSpPr>
          <p:nvPr>
            <p:ph idx="1"/>
          </p:nvPr>
        </p:nvSpPr>
        <p:spPr/>
        <p:txBody>
          <a:bodyPr>
            <a:normAutofit/>
          </a:bodyPr>
          <a:lstStyle/>
          <a:p>
            <a:pPr lvl="0"/>
            <a:r>
              <a:rPr lang="en-CA" sz="6000" dirty="0" smtClean="0"/>
              <a:t>If H</a:t>
            </a:r>
            <a:r>
              <a:rPr lang="en-CA" sz="6000" baseline="-25000" dirty="0" smtClean="0"/>
              <a:t>2</a:t>
            </a:r>
            <a:r>
              <a:rPr lang="en-CA" sz="6000" dirty="0" smtClean="0"/>
              <a:t>O is water, what is H</a:t>
            </a:r>
            <a:r>
              <a:rPr lang="en-CA" sz="6000" baseline="-25000" dirty="0" smtClean="0"/>
              <a:t>2</a:t>
            </a:r>
            <a:r>
              <a:rPr lang="en-CA" sz="6000" dirty="0" smtClean="0"/>
              <a:t>O</a:t>
            </a:r>
            <a:r>
              <a:rPr lang="en-CA" sz="6000" baseline="-25000" dirty="0" smtClean="0"/>
              <a:t>4</a:t>
            </a:r>
            <a:r>
              <a:rPr lang="en-CA" sz="6000" dirty="0" smtClean="0"/>
              <a:t>?</a:t>
            </a:r>
          </a:p>
          <a:p>
            <a:pPr>
              <a:buNone/>
            </a:pPr>
            <a:endParaRPr lang="en-CA" sz="6000" dirty="0" smtClean="0"/>
          </a:p>
          <a:p>
            <a:r>
              <a:rPr lang="en-CA" sz="6000" dirty="0" smtClean="0"/>
              <a:t>It’s for drinking, bathing etc….</a:t>
            </a:r>
          </a:p>
          <a:p>
            <a:endParaRPr lang="en-CA" sz="6000" dirty="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945118" y="142875"/>
            <a:ext cx="11026378" cy="1112838"/>
          </a:xfrm>
          <a:prstGeom prst="rect">
            <a:avLst/>
          </a:prstGeom>
        </p:spPr>
        <p:txBody>
          <a:bodyP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CA" sz="6600" b="0" i="0" u="none" strike="noStrike" kern="1200" cap="all" spc="0" normalizeH="0" baseline="0" noProof="0" smtClean="0">
                <a:ln>
                  <a:noFill/>
                </a:ln>
                <a:solidFill>
                  <a:schemeClr val="tx1"/>
                </a:solidFill>
                <a:effectLst/>
                <a:uLnTx/>
                <a:uFillTx/>
                <a:latin typeface="+mj-lt"/>
                <a:ea typeface="+mj-ea"/>
                <a:cs typeface="+mj-cs"/>
              </a:rPr>
              <a:t>Quick thinking!!!</a:t>
            </a:r>
            <a:endParaRPr kumimoji="0" lang="en-CA" sz="6600" b="0" i="0" u="none" strike="noStrike" kern="1200" cap="all" spc="0" normalizeH="0" baseline="0" noProof="0" dirty="0">
              <a:ln>
                <a:noFill/>
              </a:ln>
              <a:solidFill>
                <a:schemeClr val="tx1"/>
              </a:solidFill>
              <a:effectLst/>
              <a:uLnTx/>
              <a:uFillTx/>
              <a:latin typeface="+mj-lt"/>
              <a:ea typeface="+mj-ea"/>
              <a:cs typeface="+mj-cs"/>
            </a:endParaRPr>
          </a:p>
        </p:txBody>
      </p:sp>
      <p:sp>
        <p:nvSpPr>
          <p:cNvPr id="8" name="Content Placeholder 2"/>
          <p:cNvSpPr txBox="1">
            <a:spLocks/>
          </p:cNvSpPr>
          <p:nvPr/>
        </p:nvSpPr>
        <p:spPr>
          <a:xfrm>
            <a:off x="945118" y="1295403"/>
            <a:ext cx="11026378" cy="4830763"/>
          </a:xfrm>
          <a:prstGeom prst="rect">
            <a:avLst/>
          </a:prstGeom>
        </p:spPr>
        <p:txBody>
          <a:bodyPr>
            <a:normAutofit/>
          </a:bodyPr>
          <a:lstStyle/>
          <a:p>
            <a:pPr lvl="0"/>
            <a:r>
              <a:rPr lang="en-CA" sz="6000" dirty="0" smtClean="0"/>
              <a:t>What weapon can you make from the Chemicals: </a:t>
            </a:r>
          </a:p>
          <a:p>
            <a:pPr lvl="0"/>
            <a:r>
              <a:rPr lang="en-CA" sz="6000" dirty="0" smtClean="0"/>
              <a:t>Potassium, Nickel and Iron?</a:t>
            </a:r>
          </a:p>
          <a:p>
            <a:r>
              <a:rPr lang="en-CA" sz="6000" dirty="0" smtClean="0"/>
              <a:t> </a:t>
            </a:r>
          </a:p>
          <a:p>
            <a:r>
              <a:rPr lang="en-CA" sz="6000" dirty="0" err="1" smtClean="0"/>
              <a:t>KniFe</a:t>
            </a:r>
            <a:endParaRPr lang="en-CA" sz="6000" dirty="0" smtClean="0"/>
          </a:p>
          <a:p>
            <a:pPr marL="342900" marR="0" lvl="0" indent="-342900" algn="l" defTabSz="914400" rtl="0" eaLnBrk="1" fontAlgn="auto" latinLnBrk="0" hangingPunct="1">
              <a:lnSpc>
                <a:spcPct val="100000"/>
              </a:lnSpc>
              <a:spcBef>
                <a:spcPts val="600"/>
              </a:spcBef>
              <a:spcAft>
                <a:spcPts val="600"/>
              </a:spcAft>
              <a:buClrTx/>
              <a:buSzTx/>
              <a:buFont typeface="Arial"/>
              <a:buChar char="•"/>
              <a:tabLst/>
              <a:defRPr/>
            </a:pPr>
            <a:endParaRPr kumimoji="0" lang="en-CA" sz="60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3" end="3"/>
                                            </p:txEl>
                                          </p:spTgt>
                                        </p:tgtEl>
                                        <p:attrNameLst>
                                          <p:attrName>style.visibility</p:attrName>
                                        </p:attrNameLst>
                                      </p:cBhvr>
                                      <p:to>
                                        <p:strVal val="visible"/>
                                      </p:to>
                                    </p:set>
                                    <p:anim calcmode="lin" valueType="num">
                                      <p:cBhvr additive="base">
                                        <p:cTn id="7"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945118" y="142875"/>
            <a:ext cx="11026378" cy="1112838"/>
          </a:xfrm>
          <a:prstGeom prst="rect">
            <a:avLst/>
          </a:prstGeom>
        </p:spPr>
        <p:txBody>
          <a:bodyP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CA" sz="6600" b="0" i="0" u="none" strike="noStrike" kern="1200" cap="all" spc="0" normalizeH="0" baseline="0" noProof="0" dirty="0" smtClean="0">
                <a:ln>
                  <a:noFill/>
                </a:ln>
                <a:solidFill>
                  <a:schemeClr val="tx1"/>
                </a:solidFill>
                <a:effectLst/>
                <a:uLnTx/>
                <a:uFillTx/>
                <a:latin typeface="+mj-lt"/>
                <a:ea typeface="+mj-ea"/>
                <a:cs typeface="+mj-cs"/>
              </a:rPr>
              <a:t>Quick thinking!!!</a:t>
            </a:r>
            <a:endParaRPr kumimoji="0" lang="en-CA" sz="6600" b="0" i="0" u="none" strike="noStrike" kern="1200" cap="all" spc="0" normalizeH="0" baseline="0" noProof="0" dirty="0">
              <a:ln>
                <a:noFill/>
              </a:ln>
              <a:solidFill>
                <a:schemeClr val="tx1"/>
              </a:solidFill>
              <a:effectLst/>
              <a:uLnTx/>
              <a:uFillTx/>
              <a:latin typeface="+mj-lt"/>
              <a:ea typeface="+mj-ea"/>
              <a:cs typeface="+mj-cs"/>
            </a:endParaRPr>
          </a:p>
        </p:txBody>
      </p:sp>
      <p:sp>
        <p:nvSpPr>
          <p:cNvPr id="3" name="Content Placeholder 2"/>
          <p:cNvSpPr txBox="1">
            <a:spLocks/>
          </p:cNvSpPr>
          <p:nvPr/>
        </p:nvSpPr>
        <p:spPr>
          <a:xfrm>
            <a:off x="945118" y="1295403"/>
            <a:ext cx="11026378" cy="4830763"/>
          </a:xfrm>
          <a:prstGeom prst="rect">
            <a:avLst/>
          </a:prstGeom>
        </p:spPr>
        <p:txBody>
          <a:bodyPr>
            <a:normAutofit/>
          </a:bodyPr>
          <a:lstStyle/>
          <a:p>
            <a:pPr lvl="0"/>
            <a:r>
              <a:rPr lang="en-CA" sz="6000" dirty="0" smtClean="0"/>
              <a:t>Tell the rodeo cowboy what to do with the calf.</a:t>
            </a:r>
          </a:p>
          <a:p>
            <a:r>
              <a:rPr lang="en-CA" sz="6000" dirty="0" smtClean="0"/>
              <a:t> </a:t>
            </a:r>
          </a:p>
          <a:p>
            <a:r>
              <a:rPr lang="en-CA" sz="6000" dirty="0" smtClean="0"/>
              <a:t>Europium</a:t>
            </a:r>
          </a:p>
          <a:p>
            <a:pPr marL="342900" marR="0" lvl="0" indent="-342900" algn="l" defTabSz="914400" rtl="0" eaLnBrk="1" fontAlgn="auto" latinLnBrk="0" hangingPunct="1">
              <a:lnSpc>
                <a:spcPct val="100000"/>
              </a:lnSpc>
              <a:spcBef>
                <a:spcPts val="600"/>
              </a:spcBef>
              <a:spcAft>
                <a:spcPts val="600"/>
              </a:spcAft>
              <a:buClrTx/>
              <a:buSzTx/>
              <a:buFont typeface="Arial"/>
              <a:buChar char="•"/>
              <a:tabLst/>
              <a:defRPr/>
            </a:pPr>
            <a:endParaRPr kumimoji="0" lang="en-CA" sz="60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945118" y="142875"/>
            <a:ext cx="11026378" cy="1112838"/>
          </a:xfrm>
          <a:prstGeom prst="rect">
            <a:avLst/>
          </a:prstGeom>
        </p:spPr>
        <p:txBody>
          <a:bodyP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CA" sz="6600" b="0" i="0" u="none" strike="noStrike" kern="1200" cap="all" spc="0" normalizeH="0" baseline="0" noProof="0" dirty="0" smtClean="0">
                <a:ln>
                  <a:noFill/>
                </a:ln>
                <a:solidFill>
                  <a:schemeClr val="tx1"/>
                </a:solidFill>
                <a:effectLst/>
                <a:uLnTx/>
                <a:uFillTx/>
                <a:latin typeface="+mj-lt"/>
                <a:ea typeface="+mj-ea"/>
                <a:cs typeface="+mj-cs"/>
              </a:rPr>
              <a:t>Quick thinking!!!</a:t>
            </a:r>
            <a:endParaRPr kumimoji="0" lang="en-CA" sz="6600" b="0" i="0" u="none" strike="noStrike" kern="1200" cap="all" spc="0" normalizeH="0" baseline="0" noProof="0" dirty="0">
              <a:ln>
                <a:noFill/>
              </a:ln>
              <a:solidFill>
                <a:schemeClr val="tx1"/>
              </a:solidFill>
              <a:effectLst/>
              <a:uLnTx/>
              <a:uFillTx/>
              <a:latin typeface="+mj-lt"/>
              <a:ea typeface="+mj-ea"/>
              <a:cs typeface="+mj-cs"/>
            </a:endParaRPr>
          </a:p>
        </p:txBody>
      </p:sp>
      <p:sp>
        <p:nvSpPr>
          <p:cNvPr id="3" name="Content Placeholder 2"/>
          <p:cNvSpPr txBox="1">
            <a:spLocks/>
          </p:cNvSpPr>
          <p:nvPr/>
        </p:nvSpPr>
        <p:spPr>
          <a:xfrm>
            <a:off x="945118" y="1295403"/>
            <a:ext cx="11026378" cy="4830763"/>
          </a:xfrm>
          <a:prstGeom prst="rect">
            <a:avLst/>
          </a:prstGeom>
        </p:spPr>
        <p:txBody>
          <a:bodyPr>
            <a:normAutofit/>
          </a:bodyPr>
          <a:lstStyle/>
          <a:p>
            <a:pPr lvl="0"/>
            <a:r>
              <a:rPr lang="en-CA" sz="6000" dirty="0" smtClean="0"/>
              <a:t>What did the gambler do with his cards?</a:t>
            </a:r>
          </a:p>
          <a:p>
            <a:r>
              <a:rPr lang="en-CA" sz="6000" dirty="0" smtClean="0"/>
              <a:t> </a:t>
            </a:r>
          </a:p>
          <a:p>
            <a:r>
              <a:rPr lang="en-CA" sz="6000" dirty="0" smtClean="0"/>
              <a:t>Palladium</a:t>
            </a:r>
          </a:p>
          <a:p>
            <a:pPr marL="342900" marR="0" lvl="0" indent="-342900" algn="l" defTabSz="914400" rtl="0" eaLnBrk="1" fontAlgn="auto" latinLnBrk="0" hangingPunct="1">
              <a:lnSpc>
                <a:spcPct val="100000"/>
              </a:lnSpc>
              <a:spcBef>
                <a:spcPts val="600"/>
              </a:spcBef>
              <a:spcAft>
                <a:spcPts val="600"/>
              </a:spcAft>
              <a:buClrTx/>
              <a:buSzTx/>
              <a:buFont typeface="Arial"/>
              <a:buChar char="•"/>
              <a:tabLst/>
              <a:defRPr/>
            </a:pPr>
            <a:endParaRPr kumimoji="0" lang="en-CA" sz="60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945118" y="142875"/>
            <a:ext cx="11026378" cy="1112838"/>
          </a:xfrm>
          <a:prstGeom prst="rect">
            <a:avLst/>
          </a:prstGeom>
        </p:spPr>
        <p:txBody>
          <a:bodyP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CA" sz="6600" b="0" i="0" u="none" strike="noStrike" kern="1200" cap="all" spc="0" normalizeH="0" baseline="0" noProof="0" dirty="0" smtClean="0">
                <a:ln>
                  <a:noFill/>
                </a:ln>
                <a:solidFill>
                  <a:schemeClr val="tx1"/>
                </a:solidFill>
                <a:effectLst/>
                <a:uLnTx/>
                <a:uFillTx/>
                <a:latin typeface="+mj-lt"/>
                <a:ea typeface="+mj-ea"/>
                <a:cs typeface="+mj-cs"/>
              </a:rPr>
              <a:t>Quick thinking!!!</a:t>
            </a:r>
            <a:endParaRPr kumimoji="0" lang="en-CA" sz="6600" b="0" i="0" u="none" strike="noStrike" kern="1200" cap="all" spc="0" normalizeH="0" baseline="0" noProof="0" dirty="0">
              <a:ln>
                <a:noFill/>
              </a:ln>
              <a:solidFill>
                <a:schemeClr val="tx1"/>
              </a:solidFill>
              <a:effectLst/>
              <a:uLnTx/>
              <a:uFillTx/>
              <a:latin typeface="+mj-lt"/>
              <a:ea typeface="+mj-ea"/>
              <a:cs typeface="+mj-cs"/>
            </a:endParaRPr>
          </a:p>
        </p:txBody>
      </p:sp>
      <p:sp>
        <p:nvSpPr>
          <p:cNvPr id="3" name="Content Placeholder 2"/>
          <p:cNvSpPr txBox="1">
            <a:spLocks/>
          </p:cNvSpPr>
          <p:nvPr/>
        </p:nvSpPr>
        <p:spPr>
          <a:xfrm>
            <a:off x="945118" y="1295403"/>
            <a:ext cx="11026378" cy="4830763"/>
          </a:xfrm>
          <a:prstGeom prst="rect">
            <a:avLst/>
          </a:prstGeom>
        </p:spPr>
        <p:txBody>
          <a:bodyPr>
            <a:normAutofit/>
          </a:bodyPr>
          <a:lstStyle/>
          <a:p>
            <a:pPr lvl="0"/>
            <a:r>
              <a:rPr lang="en-CA" sz="6000" dirty="0" smtClean="0"/>
              <a:t>What does a chemist aim to do when he becomes flabby?</a:t>
            </a:r>
          </a:p>
          <a:p>
            <a:r>
              <a:rPr lang="en-CA" sz="6000" dirty="0" smtClean="0"/>
              <a:t> </a:t>
            </a:r>
          </a:p>
          <a:p>
            <a:r>
              <a:rPr lang="en-CA" sz="6000" dirty="0" smtClean="0"/>
              <a:t>Fermium</a:t>
            </a:r>
          </a:p>
          <a:p>
            <a:pPr marL="342900" marR="0" lvl="0" indent="-342900" algn="l" defTabSz="914400" rtl="0" eaLnBrk="1" fontAlgn="auto" latinLnBrk="0" hangingPunct="1">
              <a:lnSpc>
                <a:spcPct val="100000"/>
              </a:lnSpc>
              <a:spcBef>
                <a:spcPts val="600"/>
              </a:spcBef>
              <a:spcAft>
                <a:spcPts val="600"/>
              </a:spcAft>
              <a:buClrTx/>
              <a:buSzTx/>
              <a:buFont typeface="Arial"/>
              <a:buChar char="•"/>
              <a:tabLst/>
              <a:defRPr/>
            </a:pPr>
            <a:endParaRPr kumimoji="0" lang="en-CA" sz="60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p:txBody>
          <a:bodyPr>
            <a:normAutofit/>
          </a:bodyPr>
          <a:lstStyle/>
          <a:p>
            <a:r>
              <a:rPr lang="en-US" sz="6600" dirty="0" smtClean="0"/>
              <a:t>WHAT EXACTLY IS CHEMISTRY?</a:t>
            </a:r>
            <a:endParaRPr lang="en-US" sz="6600" dirty="0"/>
          </a:p>
        </p:txBody>
      </p:sp>
      <p:sp>
        <p:nvSpPr>
          <p:cNvPr id="3" name="Rectangle 2"/>
          <p:cNvSpPr>
            <a:spLocks noGrp="1"/>
          </p:cNvSpPr>
          <p:nvPr>
            <p:ph idx="1"/>
          </p:nvPr>
        </p:nvSpPr>
        <p:spPr>
          <a:xfrm>
            <a:off x="945118" y="1295402"/>
            <a:ext cx="11026378" cy="4830763"/>
          </a:xfrm>
        </p:spPr>
        <p:txBody>
          <a:bodyPr>
            <a:noAutofit/>
          </a:bodyPr>
          <a:lstStyle/>
          <a:p>
            <a:r>
              <a:rPr lang="en-US" sz="5400" dirty="0" smtClean="0">
                <a:effectLst>
                  <a:outerShdw blurRad="38100" dist="38100" dir="2700000" algn="tl">
                    <a:srgbClr val="000000">
                      <a:alpha val="43137"/>
                    </a:srgbClr>
                  </a:outerShdw>
                </a:effectLst>
              </a:rPr>
              <a:t>It’s all about </a:t>
            </a:r>
            <a:r>
              <a:rPr lang="en-US" sz="5400" dirty="0" smtClean="0">
                <a:solidFill>
                  <a:schemeClr val="accent3"/>
                </a:solidFill>
                <a:effectLst>
                  <a:outerShdw blurRad="38100" dist="38100" dir="2700000" algn="tl">
                    <a:srgbClr val="000000">
                      <a:alpha val="43137"/>
                    </a:srgbClr>
                  </a:outerShdw>
                </a:effectLst>
              </a:rPr>
              <a:t>matter</a:t>
            </a:r>
            <a:r>
              <a:rPr lang="en-US" sz="5400" dirty="0" smtClean="0">
                <a:effectLst>
                  <a:outerShdw blurRad="38100" dist="38100" dir="2700000" algn="tl">
                    <a:srgbClr val="000000">
                      <a:alpha val="43137"/>
                    </a:srgbClr>
                  </a:outerShdw>
                </a:effectLst>
              </a:rPr>
              <a:t>, which is anything that </a:t>
            </a:r>
            <a:r>
              <a:rPr lang="en-US" sz="5400" dirty="0" smtClean="0">
                <a:solidFill>
                  <a:schemeClr val="accent4">
                    <a:lumMod val="75000"/>
                  </a:schemeClr>
                </a:solidFill>
                <a:effectLst>
                  <a:outerShdw blurRad="38100" dist="38100" dir="2700000" algn="tl">
                    <a:srgbClr val="000000">
                      <a:alpha val="43137"/>
                    </a:srgbClr>
                  </a:outerShdw>
                </a:effectLst>
              </a:rPr>
              <a:t>occupies a space </a:t>
            </a:r>
            <a:r>
              <a:rPr lang="en-US" sz="5400" dirty="0" smtClean="0">
                <a:effectLst>
                  <a:outerShdw blurRad="38100" dist="38100" dir="2700000" algn="tl">
                    <a:srgbClr val="000000">
                      <a:alpha val="43137"/>
                    </a:srgbClr>
                  </a:outerShdw>
                </a:effectLst>
              </a:rPr>
              <a:t>and </a:t>
            </a:r>
            <a:r>
              <a:rPr lang="en-US" sz="5400" dirty="0" smtClean="0">
                <a:solidFill>
                  <a:schemeClr val="accent4">
                    <a:lumMod val="75000"/>
                  </a:schemeClr>
                </a:solidFill>
                <a:effectLst>
                  <a:outerShdw blurRad="38100" dist="38100" dir="2700000" algn="tl">
                    <a:srgbClr val="000000">
                      <a:alpha val="43137"/>
                    </a:srgbClr>
                  </a:outerShdw>
                </a:effectLst>
              </a:rPr>
              <a:t>has a mass</a:t>
            </a:r>
            <a:r>
              <a:rPr lang="en-US" sz="5400" dirty="0" smtClean="0">
                <a:effectLst>
                  <a:outerShdw blurRad="38100" dist="38100" dir="2700000" algn="tl">
                    <a:srgbClr val="000000">
                      <a:alpha val="43137"/>
                    </a:srgbClr>
                  </a:outerShdw>
                </a:effectLst>
              </a:rPr>
              <a:t>.</a:t>
            </a:r>
            <a:r>
              <a:rPr lang="en-US" sz="5400" dirty="0">
                <a:effectLst>
                  <a:outerShdw blurRad="38100" dist="38100" dir="2700000" algn="tl">
                    <a:srgbClr val="000000">
                      <a:alpha val="43137"/>
                    </a:srgbClr>
                  </a:outerShdw>
                </a:effectLst>
              </a:rPr>
              <a:t> </a:t>
            </a:r>
            <a:r>
              <a:rPr lang="en-US" sz="5400" dirty="0" smtClean="0">
                <a:effectLst>
                  <a:outerShdw blurRad="38100" dist="38100" dir="2700000" algn="tl">
                    <a:srgbClr val="000000">
                      <a:alpha val="43137"/>
                    </a:srgbClr>
                  </a:outerShdw>
                </a:effectLst>
              </a:rPr>
              <a:t> </a:t>
            </a:r>
          </a:p>
          <a:p>
            <a:r>
              <a:rPr lang="en-US" sz="4800" i="1" dirty="0" smtClean="0">
                <a:effectLst>
                  <a:outerShdw blurRad="38100" dist="38100" dir="2700000" algn="tl">
                    <a:srgbClr val="000000">
                      <a:alpha val="43137"/>
                    </a:srgbClr>
                  </a:outerShdw>
                </a:effectLst>
              </a:rPr>
              <a:t>Chemistry is the study of the composition and properties of matter and the changes it undergoes.</a:t>
            </a:r>
          </a:p>
        </p:txBody>
      </p:sp>
      <p:pic>
        <p:nvPicPr>
          <p:cNvPr id="13314" name="Picture 2" descr="\\FFSDC\J.Rocheleau$\My Documents\My Pictures\Microsoft Clip Organizer\AG00564_.gif"/>
          <p:cNvPicPr>
            <a:picLocks noChangeAspect="1" noChangeArrowheads="1" noCrop="1"/>
          </p:cNvPicPr>
          <p:nvPr/>
        </p:nvPicPr>
        <p:blipFill>
          <a:blip r:embed="rId3"/>
          <a:srcRect/>
          <a:stretch>
            <a:fillRect/>
          </a:stretch>
        </p:blipFill>
        <p:spPr bwMode="auto">
          <a:xfrm>
            <a:off x="10041906" y="3429001"/>
            <a:ext cx="1732717" cy="962025"/>
          </a:xfrm>
          <a:prstGeom prst="rect">
            <a:avLst/>
          </a:prstGeom>
          <a:noFill/>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945118" y="142875"/>
            <a:ext cx="11026378" cy="1112838"/>
          </a:xfrm>
          <a:prstGeom prst="rect">
            <a:avLst/>
          </a:prstGeom>
        </p:spPr>
        <p:txBody>
          <a:bodyP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CA" sz="6600" b="0" i="0" u="none" strike="noStrike" kern="1200" cap="all" spc="0" normalizeH="0" baseline="0" noProof="0" dirty="0" smtClean="0">
                <a:ln>
                  <a:noFill/>
                </a:ln>
                <a:solidFill>
                  <a:schemeClr val="tx1"/>
                </a:solidFill>
                <a:effectLst/>
                <a:uLnTx/>
                <a:uFillTx/>
                <a:latin typeface="+mj-lt"/>
                <a:ea typeface="+mj-ea"/>
                <a:cs typeface="+mj-cs"/>
              </a:rPr>
              <a:t>Quick thinking!!!</a:t>
            </a:r>
            <a:endParaRPr kumimoji="0" lang="en-CA" sz="6600" b="0" i="0" u="none" strike="noStrike" kern="1200" cap="all" spc="0" normalizeH="0" baseline="0" noProof="0" dirty="0">
              <a:ln>
                <a:noFill/>
              </a:ln>
              <a:solidFill>
                <a:schemeClr val="tx1"/>
              </a:solidFill>
              <a:effectLst/>
              <a:uLnTx/>
              <a:uFillTx/>
              <a:latin typeface="+mj-lt"/>
              <a:ea typeface="+mj-ea"/>
              <a:cs typeface="+mj-cs"/>
            </a:endParaRPr>
          </a:p>
        </p:txBody>
      </p:sp>
      <p:sp>
        <p:nvSpPr>
          <p:cNvPr id="4" name="Content Placeholder 2"/>
          <p:cNvSpPr txBox="1">
            <a:spLocks/>
          </p:cNvSpPr>
          <p:nvPr/>
        </p:nvSpPr>
        <p:spPr>
          <a:xfrm>
            <a:off x="945118" y="1295403"/>
            <a:ext cx="11026378" cy="4830763"/>
          </a:xfrm>
          <a:prstGeom prst="rect">
            <a:avLst/>
          </a:prstGeom>
        </p:spPr>
        <p:txBody>
          <a:bodyPr>
            <a:normAutofit/>
          </a:bodyPr>
          <a:lstStyle/>
          <a:p>
            <a:pPr lvl="0"/>
            <a:r>
              <a:rPr lang="en-CA" sz="6000" dirty="0" smtClean="0"/>
              <a:t>If the molecule H</a:t>
            </a:r>
            <a:r>
              <a:rPr lang="en-CA" sz="6000" baseline="-25000" dirty="0" smtClean="0"/>
              <a:t>3</a:t>
            </a:r>
            <a:r>
              <a:rPr lang="en-CA" sz="6000" dirty="0" smtClean="0"/>
              <a:t>NCONH</a:t>
            </a:r>
            <a:r>
              <a:rPr lang="en-CA" sz="6000" baseline="-25000" dirty="0" smtClean="0"/>
              <a:t>3</a:t>
            </a:r>
            <a:r>
              <a:rPr lang="en-CA" sz="6000" dirty="0" smtClean="0"/>
              <a:t> is Urea, what would you call the following molecule? H</a:t>
            </a:r>
            <a:r>
              <a:rPr lang="en-CA" sz="6000" baseline="-25000" dirty="0" smtClean="0"/>
              <a:t>3</a:t>
            </a:r>
            <a:r>
              <a:rPr lang="en-CA" sz="6000" dirty="0" smtClean="0"/>
              <a:t>NCONH</a:t>
            </a:r>
            <a:r>
              <a:rPr lang="en-CA" sz="6000" baseline="-25000" dirty="0" smtClean="0"/>
              <a:t>3</a:t>
            </a:r>
            <a:r>
              <a:rPr lang="en-CA" sz="6000" dirty="0" smtClean="0"/>
              <a:t> -H</a:t>
            </a:r>
            <a:r>
              <a:rPr lang="en-CA" sz="6000" baseline="-25000" dirty="0" smtClean="0"/>
              <a:t>3</a:t>
            </a:r>
            <a:r>
              <a:rPr lang="en-CA" sz="6000" dirty="0" smtClean="0"/>
              <a:t>NCONH</a:t>
            </a:r>
            <a:r>
              <a:rPr lang="en-CA" sz="6000" baseline="-25000" dirty="0" smtClean="0"/>
              <a:t>3</a:t>
            </a:r>
            <a:endParaRPr lang="en-CA" sz="6000" dirty="0" smtClean="0"/>
          </a:p>
          <a:p>
            <a:r>
              <a:rPr lang="en-CA" sz="6000" dirty="0" smtClean="0"/>
              <a:t> </a:t>
            </a:r>
          </a:p>
          <a:p>
            <a:r>
              <a:rPr lang="en-CA" sz="6000" dirty="0" err="1" smtClean="0"/>
              <a:t>Diurea</a:t>
            </a:r>
            <a:endParaRPr lang="en-CA" sz="6000" dirty="0" smtClean="0"/>
          </a:p>
          <a:p>
            <a:pPr marL="342900" marR="0" lvl="0" indent="-342900" algn="l" defTabSz="914400" rtl="0" eaLnBrk="1" fontAlgn="auto" latinLnBrk="0" hangingPunct="1">
              <a:lnSpc>
                <a:spcPct val="100000"/>
              </a:lnSpc>
              <a:spcBef>
                <a:spcPts val="600"/>
              </a:spcBef>
              <a:spcAft>
                <a:spcPts val="600"/>
              </a:spcAft>
              <a:buClrTx/>
              <a:buSzTx/>
              <a:buFont typeface="Arial"/>
              <a:buChar char="•"/>
              <a:tabLst/>
              <a:defRPr/>
            </a:pPr>
            <a:endParaRPr kumimoji="0" lang="en-CA" sz="60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 calcmode="lin" valueType="num">
                                      <p:cBhvr additive="base">
                                        <p:cTn id="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945118" y="142875"/>
            <a:ext cx="11026378" cy="1112838"/>
          </a:xfrm>
          <a:prstGeom prst="rect">
            <a:avLst/>
          </a:prstGeom>
        </p:spPr>
        <p:txBody>
          <a:bodyP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CA" sz="6600" b="0" i="0" u="none" strike="noStrike" kern="1200" cap="all" spc="0" normalizeH="0" baseline="0" noProof="0" dirty="0" smtClean="0">
                <a:ln>
                  <a:noFill/>
                </a:ln>
                <a:solidFill>
                  <a:schemeClr val="tx1"/>
                </a:solidFill>
                <a:effectLst/>
                <a:uLnTx/>
                <a:uFillTx/>
                <a:latin typeface="+mj-lt"/>
                <a:ea typeface="+mj-ea"/>
                <a:cs typeface="+mj-cs"/>
              </a:rPr>
              <a:t>Quick thinking!!!</a:t>
            </a:r>
            <a:endParaRPr kumimoji="0" lang="en-CA" sz="6600" b="0" i="0" u="none" strike="noStrike" kern="1200" cap="all" spc="0" normalizeH="0" baseline="0" noProof="0" dirty="0">
              <a:ln>
                <a:noFill/>
              </a:ln>
              <a:solidFill>
                <a:schemeClr val="tx1"/>
              </a:solidFill>
              <a:effectLst/>
              <a:uLnTx/>
              <a:uFillTx/>
              <a:latin typeface="+mj-lt"/>
              <a:ea typeface="+mj-ea"/>
              <a:cs typeface="+mj-cs"/>
            </a:endParaRPr>
          </a:p>
        </p:txBody>
      </p:sp>
      <p:sp>
        <p:nvSpPr>
          <p:cNvPr id="3" name="Content Placeholder 2"/>
          <p:cNvSpPr txBox="1">
            <a:spLocks/>
          </p:cNvSpPr>
          <p:nvPr/>
        </p:nvSpPr>
        <p:spPr>
          <a:xfrm>
            <a:off x="945118" y="1295403"/>
            <a:ext cx="11026378" cy="4830763"/>
          </a:xfrm>
          <a:prstGeom prst="rect">
            <a:avLst/>
          </a:prstGeom>
        </p:spPr>
        <p:txBody>
          <a:bodyPr>
            <a:normAutofit/>
          </a:bodyPr>
          <a:lstStyle/>
          <a:p>
            <a:pPr lvl="0"/>
            <a:r>
              <a:rPr lang="en-CA" sz="6000" dirty="0" smtClean="0"/>
              <a:t>Why do chemists like nitrates so much?</a:t>
            </a:r>
          </a:p>
          <a:p>
            <a:r>
              <a:rPr lang="en-CA" sz="6000" dirty="0" smtClean="0"/>
              <a:t> </a:t>
            </a:r>
          </a:p>
          <a:p>
            <a:r>
              <a:rPr lang="en-CA" sz="6000" dirty="0" smtClean="0"/>
              <a:t>They’re cheaper than day rates.</a:t>
            </a:r>
          </a:p>
          <a:p>
            <a:pPr marL="342900" marR="0" lvl="0" indent="-342900" algn="l" defTabSz="914400" rtl="0" eaLnBrk="1" fontAlgn="auto" latinLnBrk="0" hangingPunct="1">
              <a:lnSpc>
                <a:spcPct val="100000"/>
              </a:lnSpc>
              <a:spcBef>
                <a:spcPts val="600"/>
              </a:spcBef>
              <a:spcAft>
                <a:spcPts val="600"/>
              </a:spcAft>
              <a:buClrTx/>
              <a:buSzTx/>
              <a:buFont typeface="Arial"/>
              <a:buChar char="•"/>
              <a:tabLst/>
              <a:defRPr/>
            </a:pPr>
            <a:endParaRPr kumimoji="0" lang="en-CA" sz="60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945118" y="142875"/>
            <a:ext cx="11026378" cy="1112838"/>
          </a:xfrm>
          <a:prstGeom prst="rect">
            <a:avLst/>
          </a:prstGeom>
        </p:spPr>
        <p:txBody>
          <a:bodyP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CA" sz="6600" b="0" i="0" u="none" strike="noStrike" kern="1200" cap="all" spc="0" normalizeH="0" baseline="0" noProof="0" dirty="0" smtClean="0">
                <a:ln>
                  <a:noFill/>
                </a:ln>
                <a:solidFill>
                  <a:schemeClr val="tx1"/>
                </a:solidFill>
                <a:effectLst/>
                <a:uLnTx/>
                <a:uFillTx/>
                <a:latin typeface="+mj-lt"/>
                <a:ea typeface="+mj-ea"/>
                <a:cs typeface="+mj-cs"/>
              </a:rPr>
              <a:t>Quick thinking!!!</a:t>
            </a:r>
            <a:endParaRPr kumimoji="0" lang="en-CA" sz="6600" b="0" i="0" u="none" strike="noStrike" kern="1200" cap="all" spc="0" normalizeH="0" baseline="0" noProof="0" dirty="0">
              <a:ln>
                <a:noFill/>
              </a:ln>
              <a:solidFill>
                <a:schemeClr val="tx1"/>
              </a:solidFill>
              <a:effectLst/>
              <a:uLnTx/>
              <a:uFillTx/>
              <a:latin typeface="+mj-lt"/>
              <a:ea typeface="+mj-ea"/>
              <a:cs typeface="+mj-cs"/>
            </a:endParaRPr>
          </a:p>
        </p:txBody>
      </p:sp>
      <p:sp>
        <p:nvSpPr>
          <p:cNvPr id="3" name="Content Placeholder 2"/>
          <p:cNvSpPr txBox="1">
            <a:spLocks/>
          </p:cNvSpPr>
          <p:nvPr/>
        </p:nvSpPr>
        <p:spPr>
          <a:xfrm>
            <a:off x="945118" y="1295403"/>
            <a:ext cx="11026378" cy="4830763"/>
          </a:xfrm>
          <a:prstGeom prst="rect">
            <a:avLst/>
          </a:prstGeom>
        </p:spPr>
        <p:txBody>
          <a:bodyPr>
            <a:normAutofit/>
          </a:bodyPr>
          <a:lstStyle/>
          <a:p>
            <a:pPr lvl="0"/>
            <a:r>
              <a:rPr lang="en-CA" sz="6000" dirty="0" smtClean="0"/>
              <a:t>What do you call a swim team made up of girls named Jennifer?</a:t>
            </a:r>
          </a:p>
          <a:p>
            <a:r>
              <a:rPr lang="en-CA" sz="6000" dirty="0" smtClean="0"/>
              <a:t> </a:t>
            </a:r>
          </a:p>
          <a:p>
            <a:r>
              <a:rPr lang="en-CA" sz="6000" dirty="0" err="1" smtClean="0"/>
              <a:t>Hydrogens</a:t>
            </a:r>
            <a:endParaRPr lang="en-CA" sz="6000" dirty="0" smtClean="0"/>
          </a:p>
          <a:p>
            <a:pPr marL="342900" marR="0" lvl="0" indent="-342900" algn="l" defTabSz="914400" rtl="0" eaLnBrk="1" fontAlgn="auto" latinLnBrk="0" hangingPunct="1">
              <a:lnSpc>
                <a:spcPct val="100000"/>
              </a:lnSpc>
              <a:spcBef>
                <a:spcPts val="600"/>
              </a:spcBef>
              <a:spcAft>
                <a:spcPts val="600"/>
              </a:spcAft>
              <a:buClrTx/>
              <a:buSzTx/>
              <a:buFont typeface="Arial"/>
              <a:buChar char="•"/>
              <a:tabLst/>
              <a:defRPr/>
            </a:pPr>
            <a:endParaRPr kumimoji="0" lang="en-CA" sz="60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945118" y="142875"/>
            <a:ext cx="11026378" cy="1112838"/>
          </a:xfrm>
          <a:prstGeom prst="rect">
            <a:avLst/>
          </a:prstGeom>
        </p:spPr>
        <p:txBody>
          <a:bodyP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CA" sz="6600" b="0" i="0" u="none" strike="noStrike" kern="1200" cap="all" spc="0" normalizeH="0" baseline="0" noProof="0" dirty="0" smtClean="0">
                <a:ln>
                  <a:noFill/>
                </a:ln>
                <a:solidFill>
                  <a:schemeClr val="tx1"/>
                </a:solidFill>
                <a:effectLst/>
                <a:uLnTx/>
                <a:uFillTx/>
                <a:latin typeface="+mj-lt"/>
                <a:ea typeface="+mj-ea"/>
                <a:cs typeface="+mj-cs"/>
              </a:rPr>
              <a:t>Quick thinking!!!</a:t>
            </a:r>
            <a:endParaRPr kumimoji="0" lang="en-CA" sz="6600" b="0" i="0" u="none" strike="noStrike" kern="1200" cap="all" spc="0" normalizeH="0" baseline="0" noProof="0" dirty="0">
              <a:ln>
                <a:noFill/>
              </a:ln>
              <a:solidFill>
                <a:schemeClr val="tx1"/>
              </a:solidFill>
              <a:effectLst/>
              <a:uLnTx/>
              <a:uFillTx/>
              <a:latin typeface="+mj-lt"/>
              <a:ea typeface="+mj-ea"/>
              <a:cs typeface="+mj-cs"/>
            </a:endParaRPr>
          </a:p>
        </p:txBody>
      </p:sp>
      <p:sp>
        <p:nvSpPr>
          <p:cNvPr id="3" name="Content Placeholder 2"/>
          <p:cNvSpPr txBox="1">
            <a:spLocks/>
          </p:cNvSpPr>
          <p:nvPr/>
        </p:nvSpPr>
        <p:spPr>
          <a:xfrm>
            <a:off x="945118" y="1295403"/>
            <a:ext cx="11026378" cy="4830763"/>
          </a:xfrm>
          <a:prstGeom prst="rect">
            <a:avLst/>
          </a:prstGeom>
        </p:spPr>
        <p:txBody>
          <a:bodyPr>
            <a:normAutofit/>
          </a:bodyPr>
          <a:lstStyle/>
          <a:p>
            <a:pPr lvl="0"/>
            <a:r>
              <a:rPr lang="en-CA" sz="6000" dirty="0" smtClean="0"/>
              <a:t>What did one man say to another man while sitting on a porch in </a:t>
            </a:r>
            <a:r>
              <a:rPr lang="en-CA" sz="6000" dirty="0" err="1" smtClean="0"/>
              <a:t>Kinmount</a:t>
            </a:r>
            <a:r>
              <a:rPr lang="en-CA" sz="6000" dirty="0" smtClean="0"/>
              <a:t>?</a:t>
            </a:r>
          </a:p>
          <a:p>
            <a:r>
              <a:rPr lang="en-CA" sz="6000" dirty="0" smtClean="0"/>
              <a:t> </a:t>
            </a:r>
          </a:p>
          <a:p>
            <a:r>
              <a:rPr lang="en-CA" sz="6000" dirty="0" smtClean="0"/>
              <a:t>That carbon there for days!</a:t>
            </a:r>
          </a:p>
          <a:p>
            <a:pPr marL="342900" marR="0" lvl="0" indent="-342900" algn="l" defTabSz="914400" rtl="0" eaLnBrk="1" fontAlgn="auto" latinLnBrk="0" hangingPunct="1">
              <a:lnSpc>
                <a:spcPct val="100000"/>
              </a:lnSpc>
              <a:spcBef>
                <a:spcPts val="600"/>
              </a:spcBef>
              <a:spcAft>
                <a:spcPts val="600"/>
              </a:spcAft>
              <a:buClrTx/>
              <a:buSzTx/>
              <a:buFont typeface="Arial"/>
              <a:buChar char="•"/>
              <a:tabLst/>
              <a:defRPr/>
            </a:pPr>
            <a:endParaRPr kumimoji="0" lang="en-CA" sz="60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945118" y="142875"/>
            <a:ext cx="11026378" cy="1112838"/>
          </a:xfrm>
          <a:prstGeom prst="rect">
            <a:avLst/>
          </a:prstGeom>
        </p:spPr>
        <p:txBody>
          <a:bodyP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CA" sz="6600" b="0" i="0" u="none" strike="noStrike" kern="1200" cap="all" spc="0" normalizeH="0" baseline="0" noProof="0" dirty="0" smtClean="0">
                <a:ln>
                  <a:noFill/>
                </a:ln>
                <a:solidFill>
                  <a:schemeClr val="tx1"/>
                </a:solidFill>
                <a:effectLst/>
                <a:uLnTx/>
                <a:uFillTx/>
                <a:latin typeface="+mj-lt"/>
                <a:ea typeface="+mj-ea"/>
                <a:cs typeface="+mj-cs"/>
              </a:rPr>
              <a:t>Quick thinking!!!</a:t>
            </a:r>
            <a:endParaRPr kumimoji="0" lang="en-CA" sz="6600" b="0" i="0" u="none" strike="noStrike" kern="1200" cap="all" spc="0" normalizeH="0" baseline="0" noProof="0" dirty="0">
              <a:ln>
                <a:noFill/>
              </a:ln>
              <a:solidFill>
                <a:schemeClr val="tx1"/>
              </a:solidFill>
              <a:effectLst/>
              <a:uLnTx/>
              <a:uFillTx/>
              <a:latin typeface="+mj-lt"/>
              <a:ea typeface="+mj-ea"/>
              <a:cs typeface="+mj-cs"/>
            </a:endParaRPr>
          </a:p>
        </p:txBody>
      </p:sp>
      <p:sp>
        <p:nvSpPr>
          <p:cNvPr id="4" name="Content Placeholder 2"/>
          <p:cNvSpPr txBox="1">
            <a:spLocks/>
          </p:cNvSpPr>
          <p:nvPr/>
        </p:nvSpPr>
        <p:spPr>
          <a:xfrm>
            <a:off x="945118" y="1295403"/>
            <a:ext cx="11026378" cy="4830763"/>
          </a:xfrm>
          <a:prstGeom prst="rect">
            <a:avLst/>
          </a:prstGeom>
        </p:spPr>
        <p:txBody>
          <a:bodyPr>
            <a:normAutofit/>
          </a:bodyPr>
          <a:lstStyle/>
          <a:p>
            <a:pPr lvl="0"/>
            <a:r>
              <a:rPr lang="en-CA" sz="6000" dirty="0" smtClean="0"/>
              <a:t>What are the doctor’s favourite elements?</a:t>
            </a:r>
          </a:p>
          <a:p>
            <a:r>
              <a:rPr lang="en-CA" sz="6000" dirty="0" smtClean="0"/>
              <a:t> </a:t>
            </a:r>
          </a:p>
          <a:p>
            <a:r>
              <a:rPr lang="en-CA" sz="6000" dirty="0" smtClean="0"/>
              <a:t>Helium and Curium</a:t>
            </a:r>
          </a:p>
          <a:p>
            <a:pPr marL="342900" marR="0" lvl="0" indent="-342900" algn="l" defTabSz="914400" rtl="0" eaLnBrk="1" fontAlgn="auto" latinLnBrk="0" hangingPunct="1">
              <a:lnSpc>
                <a:spcPct val="100000"/>
              </a:lnSpc>
              <a:spcBef>
                <a:spcPts val="600"/>
              </a:spcBef>
              <a:spcAft>
                <a:spcPts val="600"/>
              </a:spcAft>
              <a:buClrTx/>
              <a:buSzTx/>
              <a:buFont typeface="Arial"/>
              <a:buChar char="•"/>
              <a:tabLst/>
              <a:defRPr/>
            </a:pPr>
            <a:endParaRPr kumimoji="0" lang="en-CA" sz="60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 calcmode="lin" valueType="num">
                                      <p:cBhvr additive="base">
                                        <p:cTn id="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945118" y="142875"/>
            <a:ext cx="11026378" cy="1112838"/>
          </a:xfrm>
          <a:prstGeom prst="rect">
            <a:avLst/>
          </a:prstGeom>
        </p:spPr>
        <p:txBody>
          <a:bodyP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CA" sz="6600" b="0" i="0" u="none" strike="noStrike" kern="1200" cap="all" spc="0" normalizeH="0" baseline="0" noProof="0" dirty="0" smtClean="0">
                <a:ln>
                  <a:noFill/>
                </a:ln>
                <a:solidFill>
                  <a:schemeClr val="tx1"/>
                </a:solidFill>
                <a:effectLst/>
                <a:uLnTx/>
                <a:uFillTx/>
                <a:latin typeface="+mj-lt"/>
                <a:ea typeface="+mj-ea"/>
                <a:cs typeface="+mj-cs"/>
              </a:rPr>
              <a:t>Quick thinking!!!</a:t>
            </a:r>
            <a:endParaRPr kumimoji="0" lang="en-CA" sz="6600" b="0" i="0" u="none" strike="noStrike" kern="1200" cap="all" spc="0" normalizeH="0" baseline="0" noProof="0" dirty="0">
              <a:ln>
                <a:noFill/>
              </a:ln>
              <a:solidFill>
                <a:schemeClr val="tx1"/>
              </a:solidFill>
              <a:effectLst/>
              <a:uLnTx/>
              <a:uFillTx/>
              <a:latin typeface="+mj-lt"/>
              <a:ea typeface="+mj-ea"/>
              <a:cs typeface="+mj-cs"/>
            </a:endParaRPr>
          </a:p>
        </p:txBody>
      </p:sp>
      <p:sp>
        <p:nvSpPr>
          <p:cNvPr id="4" name="Content Placeholder 2"/>
          <p:cNvSpPr txBox="1">
            <a:spLocks/>
          </p:cNvSpPr>
          <p:nvPr/>
        </p:nvSpPr>
        <p:spPr>
          <a:xfrm>
            <a:off x="945118" y="1295403"/>
            <a:ext cx="11026378" cy="4830763"/>
          </a:xfrm>
          <a:prstGeom prst="rect">
            <a:avLst/>
          </a:prstGeom>
        </p:spPr>
        <p:txBody>
          <a:bodyPr>
            <a:normAutofit/>
          </a:bodyPr>
          <a:lstStyle/>
          <a:p>
            <a:pPr lvl="0"/>
            <a:r>
              <a:rPr lang="en-CA" sz="6000" dirty="0" smtClean="0"/>
              <a:t>What is a robber’s least favourite element?</a:t>
            </a:r>
          </a:p>
          <a:p>
            <a:r>
              <a:rPr lang="en-CA" sz="6000" dirty="0" smtClean="0"/>
              <a:t> </a:t>
            </a:r>
          </a:p>
          <a:p>
            <a:r>
              <a:rPr lang="en-CA" sz="6000" dirty="0" smtClean="0"/>
              <a:t>Copper</a:t>
            </a:r>
          </a:p>
          <a:p>
            <a:pPr marL="342900" marR="0" lvl="0" indent="-342900" algn="l" defTabSz="914400" rtl="0" eaLnBrk="1" fontAlgn="auto" latinLnBrk="0" hangingPunct="1">
              <a:lnSpc>
                <a:spcPct val="100000"/>
              </a:lnSpc>
              <a:spcBef>
                <a:spcPts val="600"/>
              </a:spcBef>
              <a:spcAft>
                <a:spcPts val="600"/>
              </a:spcAft>
              <a:buClrTx/>
              <a:buSzTx/>
              <a:buFont typeface="Arial"/>
              <a:buChar char="•"/>
              <a:tabLst/>
              <a:defRPr/>
            </a:pPr>
            <a:endParaRPr kumimoji="0" lang="en-CA" sz="60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 calcmode="lin" valueType="num">
                                      <p:cBhvr additive="base">
                                        <p:cTn id="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945118" y="142875"/>
            <a:ext cx="11026378" cy="1112838"/>
          </a:xfrm>
          <a:prstGeom prst="rect">
            <a:avLst/>
          </a:prstGeom>
        </p:spPr>
        <p:txBody>
          <a:bodyP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CA" sz="6600" b="0" i="0" u="none" strike="noStrike" kern="1200" cap="all" spc="0" normalizeH="0" baseline="0" noProof="0" dirty="0" smtClean="0">
                <a:ln>
                  <a:noFill/>
                </a:ln>
                <a:solidFill>
                  <a:schemeClr val="tx1"/>
                </a:solidFill>
                <a:effectLst/>
                <a:uLnTx/>
                <a:uFillTx/>
                <a:latin typeface="+mj-lt"/>
                <a:ea typeface="+mj-ea"/>
                <a:cs typeface="+mj-cs"/>
              </a:rPr>
              <a:t>Quick thinking!!!</a:t>
            </a:r>
            <a:endParaRPr kumimoji="0" lang="en-CA" sz="6600" b="0" i="0" u="none" strike="noStrike" kern="1200" cap="all" spc="0" normalizeH="0" baseline="0" noProof="0" dirty="0">
              <a:ln>
                <a:noFill/>
              </a:ln>
              <a:solidFill>
                <a:schemeClr val="tx1"/>
              </a:solidFill>
              <a:effectLst/>
              <a:uLnTx/>
              <a:uFillTx/>
              <a:latin typeface="+mj-lt"/>
              <a:ea typeface="+mj-ea"/>
              <a:cs typeface="+mj-cs"/>
            </a:endParaRPr>
          </a:p>
        </p:txBody>
      </p:sp>
      <p:sp>
        <p:nvSpPr>
          <p:cNvPr id="3" name="Content Placeholder 2"/>
          <p:cNvSpPr txBox="1">
            <a:spLocks/>
          </p:cNvSpPr>
          <p:nvPr/>
        </p:nvSpPr>
        <p:spPr>
          <a:xfrm>
            <a:off x="945118" y="1295403"/>
            <a:ext cx="11026378" cy="4830763"/>
          </a:xfrm>
          <a:prstGeom prst="rect">
            <a:avLst/>
          </a:prstGeom>
        </p:spPr>
        <p:txBody>
          <a:bodyPr>
            <a:normAutofit/>
          </a:bodyPr>
          <a:lstStyle/>
          <a:p>
            <a:pPr lvl="0"/>
            <a:r>
              <a:rPr lang="en-CA" sz="6000" dirty="0" smtClean="0"/>
              <a:t>What is a soccer mom’s favourite element? </a:t>
            </a:r>
          </a:p>
          <a:p>
            <a:r>
              <a:rPr lang="en-CA" sz="6000" dirty="0" smtClean="0"/>
              <a:t> </a:t>
            </a:r>
          </a:p>
          <a:p>
            <a:r>
              <a:rPr lang="en-CA" sz="6000" dirty="0" smtClean="0"/>
              <a:t>Vanadium</a:t>
            </a:r>
          </a:p>
          <a:p>
            <a:pPr marL="342900" marR="0" lvl="0" indent="-342900" algn="l" defTabSz="914400" rtl="0" eaLnBrk="1" fontAlgn="auto" latinLnBrk="0" hangingPunct="1">
              <a:lnSpc>
                <a:spcPct val="100000"/>
              </a:lnSpc>
              <a:spcBef>
                <a:spcPts val="600"/>
              </a:spcBef>
              <a:spcAft>
                <a:spcPts val="600"/>
              </a:spcAft>
              <a:buClrTx/>
              <a:buSzTx/>
              <a:buFont typeface="Arial"/>
              <a:buChar char="•"/>
              <a:tabLst/>
              <a:defRPr/>
            </a:pPr>
            <a:endParaRPr kumimoji="0" lang="en-CA" sz="60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945118" y="142875"/>
            <a:ext cx="11026378" cy="1112838"/>
          </a:xfrm>
          <a:prstGeom prst="rect">
            <a:avLst/>
          </a:prstGeom>
        </p:spPr>
        <p:txBody>
          <a:bodyP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CA" sz="6600" b="0" i="0" u="none" strike="noStrike" kern="1200" cap="all" spc="0" normalizeH="0" baseline="0" noProof="0" dirty="0" smtClean="0">
                <a:ln>
                  <a:noFill/>
                </a:ln>
                <a:solidFill>
                  <a:schemeClr val="tx1"/>
                </a:solidFill>
                <a:effectLst/>
                <a:uLnTx/>
                <a:uFillTx/>
                <a:latin typeface="+mj-lt"/>
                <a:ea typeface="+mj-ea"/>
                <a:cs typeface="+mj-cs"/>
              </a:rPr>
              <a:t>Quick thinking!!!</a:t>
            </a:r>
            <a:endParaRPr kumimoji="0" lang="en-CA" sz="6600" b="0" i="0" u="none" strike="noStrike" kern="1200" cap="all" spc="0" normalizeH="0" baseline="0" noProof="0" dirty="0">
              <a:ln>
                <a:noFill/>
              </a:ln>
              <a:solidFill>
                <a:schemeClr val="tx1"/>
              </a:solidFill>
              <a:effectLst/>
              <a:uLnTx/>
              <a:uFillTx/>
              <a:latin typeface="+mj-lt"/>
              <a:ea typeface="+mj-ea"/>
              <a:cs typeface="+mj-cs"/>
            </a:endParaRPr>
          </a:p>
        </p:txBody>
      </p:sp>
      <p:sp>
        <p:nvSpPr>
          <p:cNvPr id="3" name="Content Placeholder 2"/>
          <p:cNvSpPr txBox="1">
            <a:spLocks/>
          </p:cNvSpPr>
          <p:nvPr/>
        </p:nvSpPr>
        <p:spPr>
          <a:xfrm>
            <a:off x="945118" y="1295403"/>
            <a:ext cx="11026378" cy="4830763"/>
          </a:xfrm>
          <a:prstGeom prst="rect">
            <a:avLst/>
          </a:prstGeom>
        </p:spPr>
        <p:txBody>
          <a:bodyPr>
            <a:normAutofit/>
          </a:bodyPr>
          <a:lstStyle/>
          <a:p>
            <a:pPr lvl="0"/>
            <a:r>
              <a:rPr lang="en-CA" sz="6000" dirty="0" smtClean="0"/>
              <a:t>What is Mickey Mouse’s favourite element?</a:t>
            </a:r>
          </a:p>
          <a:p>
            <a:r>
              <a:rPr lang="en-CA" sz="6000" dirty="0" smtClean="0"/>
              <a:t> </a:t>
            </a:r>
          </a:p>
          <a:p>
            <a:r>
              <a:rPr lang="en-CA" sz="6000" dirty="0" smtClean="0"/>
              <a:t>Plutonium</a:t>
            </a:r>
          </a:p>
          <a:p>
            <a:pPr marL="342900" marR="0" lvl="0" indent="-342900" algn="l" defTabSz="914400" rtl="0" eaLnBrk="1" fontAlgn="auto" latinLnBrk="0" hangingPunct="1">
              <a:lnSpc>
                <a:spcPct val="100000"/>
              </a:lnSpc>
              <a:spcBef>
                <a:spcPts val="600"/>
              </a:spcBef>
              <a:spcAft>
                <a:spcPts val="600"/>
              </a:spcAft>
              <a:buClrTx/>
              <a:buSzTx/>
              <a:buFont typeface="Arial"/>
              <a:buChar char="•"/>
              <a:tabLst/>
              <a:defRPr/>
            </a:pPr>
            <a:endParaRPr kumimoji="0" lang="en-CA" sz="60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945118" y="142875"/>
            <a:ext cx="11026378" cy="1112838"/>
          </a:xfrm>
          <a:prstGeom prst="rect">
            <a:avLst/>
          </a:prstGeom>
        </p:spPr>
        <p:txBody>
          <a:bodyP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CA" sz="6600" b="0" i="0" u="none" strike="noStrike" kern="1200" cap="all" spc="0" normalizeH="0" baseline="0" noProof="0" dirty="0" smtClean="0">
                <a:ln>
                  <a:noFill/>
                </a:ln>
                <a:solidFill>
                  <a:schemeClr val="tx1"/>
                </a:solidFill>
                <a:effectLst/>
                <a:uLnTx/>
                <a:uFillTx/>
                <a:latin typeface="+mj-lt"/>
                <a:ea typeface="+mj-ea"/>
                <a:cs typeface="+mj-cs"/>
              </a:rPr>
              <a:t>Quick thinking!!!</a:t>
            </a:r>
            <a:endParaRPr kumimoji="0" lang="en-CA" sz="6600" b="0" i="0" u="none" strike="noStrike" kern="1200" cap="all" spc="0" normalizeH="0" baseline="0" noProof="0" dirty="0">
              <a:ln>
                <a:noFill/>
              </a:ln>
              <a:solidFill>
                <a:schemeClr val="tx1"/>
              </a:solidFill>
              <a:effectLst/>
              <a:uLnTx/>
              <a:uFillTx/>
              <a:latin typeface="+mj-lt"/>
              <a:ea typeface="+mj-ea"/>
              <a:cs typeface="+mj-cs"/>
            </a:endParaRPr>
          </a:p>
        </p:txBody>
      </p:sp>
      <p:sp>
        <p:nvSpPr>
          <p:cNvPr id="3" name="Content Placeholder 2"/>
          <p:cNvSpPr txBox="1">
            <a:spLocks/>
          </p:cNvSpPr>
          <p:nvPr/>
        </p:nvSpPr>
        <p:spPr>
          <a:xfrm>
            <a:off x="945118" y="1295403"/>
            <a:ext cx="11026378" cy="4830763"/>
          </a:xfrm>
          <a:prstGeom prst="rect">
            <a:avLst/>
          </a:prstGeom>
        </p:spPr>
        <p:txBody>
          <a:bodyPr>
            <a:normAutofit/>
          </a:bodyPr>
          <a:lstStyle/>
          <a:p>
            <a:pPr lvl="0"/>
            <a:r>
              <a:rPr lang="en-CA" sz="6000" dirty="0" smtClean="0"/>
              <a:t>What is Dr. Watson’s favourite element?</a:t>
            </a:r>
          </a:p>
          <a:p>
            <a:r>
              <a:rPr lang="en-CA" sz="6000" dirty="0" smtClean="0"/>
              <a:t> </a:t>
            </a:r>
          </a:p>
          <a:p>
            <a:r>
              <a:rPr lang="en-CA" sz="6000" dirty="0" smtClean="0"/>
              <a:t>Holmium</a:t>
            </a:r>
          </a:p>
          <a:p>
            <a:pPr marL="342900" marR="0" lvl="0" indent="-342900" algn="l" defTabSz="914400" rtl="0" eaLnBrk="1" fontAlgn="auto" latinLnBrk="0" hangingPunct="1">
              <a:lnSpc>
                <a:spcPct val="100000"/>
              </a:lnSpc>
              <a:spcBef>
                <a:spcPts val="600"/>
              </a:spcBef>
              <a:spcAft>
                <a:spcPts val="600"/>
              </a:spcAft>
              <a:buClrTx/>
              <a:buSzTx/>
              <a:buFont typeface="Arial"/>
              <a:buChar char="•"/>
              <a:tabLst/>
              <a:defRPr/>
            </a:pPr>
            <a:endParaRPr kumimoji="0" lang="en-CA" sz="60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945118" y="142875"/>
            <a:ext cx="11026378" cy="1112838"/>
          </a:xfrm>
          <a:prstGeom prst="rect">
            <a:avLst/>
          </a:prstGeom>
        </p:spPr>
        <p:txBody>
          <a:bodyP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CA" sz="6600" b="0" i="0" u="none" strike="noStrike" kern="1200" cap="all" spc="0" normalizeH="0" baseline="0" noProof="0" dirty="0" smtClean="0">
                <a:ln>
                  <a:noFill/>
                </a:ln>
                <a:solidFill>
                  <a:schemeClr val="tx1"/>
                </a:solidFill>
                <a:effectLst/>
                <a:uLnTx/>
                <a:uFillTx/>
                <a:latin typeface="+mj-lt"/>
                <a:ea typeface="+mj-ea"/>
                <a:cs typeface="+mj-cs"/>
              </a:rPr>
              <a:t>Quick thinking!!!</a:t>
            </a:r>
            <a:endParaRPr kumimoji="0" lang="en-CA" sz="6600" b="0" i="0" u="none" strike="noStrike" kern="1200" cap="all" spc="0" normalizeH="0" baseline="0" noProof="0" dirty="0">
              <a:ln>
                <a:noFill/>
              </a:ln>
              <a:solidFill>
                <a:schemeClr val="tx1"/>
              </a:solidFill>
              <a:effectLst/>
              <a:uLnTx/>
              <a:uFillTx/>
              <a:latin typeface="+mj-lt"/>
              <a:ea typeface="+mj-ea"/>
              <a:cs typeface="+mj-cs"/>
            </a:endParaRPr>
          </a:p>
        </p:txBody>
      </p:sp>
      <p:sp>
        <p:nvSpPr>
          <p:cNvPr id="4" name="Content Placeholder 2"/>
          <p:cNvSpPr txBox="1">
            <a:spLocks/>
          </p:cNvSpPr>
          <p:nvPr/>
        </p:nvSpPr>
        <p:spPr>
          <a:xfrm>
            <a:off x="945118" y="1295403"/>
            <a:ext cx="11026378" cy="4830763"/>
          </a:xfrm>
          <a:prstGeom prst="rect">
            <a:avLst/>
          </a:prstGeom>
        </p:spPr>
        <p:txBody>
          <a:bodyPr>
            <a:normAutofit/>
          </a:bodyPr>
          <a:lstStyle/>
          <a:p>
            <a:pPr lvl="0"/>
            <a:r>
              <a:rPr lang="en-CA" sz="6000" dirty="0" smtClean="0"/>
              <a:t>What is a tailor’s favourite element?</a:t>
            </a:r>
          </a:p>
          <a:p>
            <a:r>
              <a:rPr lang="en-CA" sz="6000" dirty="0" smtClean="0"/>
              <a:t> </a:t>
            </a:r>
          </a:p>
          <a:p>
            <a:r>
              <a:rPr lang="en-CA" sz="6000" dirty="0" smtClean="0"/>
              <a:t>Sodium</a:t>
            </a:r>
          </a:p>
          <a:p>
            <a:pPr marL="342900" marR="0" lvl="0" indent="-342900" algn="l" defTabSz="914400" rtl="0" eaLnBrk="1" fontAlgn="auto" latinLnBrk="0" hangingPunct="1">
              <a:lnSpc>
                <a:spcPct val="100000"/>
              </a:lnSpc>
              <a:spcBef>
                <a:spcPts val="600"/>
              </a:spcBef>
              <a:spcAft>
                <a:spcPts val="600"/>
              </a:spcAft>
              <a:buClrTx/>
              <a:buSzTx/>
              <a:buFont typeface="Arial"/>
              <a:buChar char="•"/>
              <a:tabLst/>
              <a:defRPr/>
            </a:pPr>
            <a:endParaRPr kumimoji="0" lang="en-CA" sz="60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 calcmode="lin" valueType="num">
                                      <p:cBhvr additive="base">
                                        <p:cTn id="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CA" dirty="0" smtClean="0"/>
              <a:t>The Basic branches of the </a:t>
            </a:r>
            <a:r>
              <a:rPr lang="en-CA" sz="6700" dirty="0" err="1" smtClean="0"/>
              <a:t>Chemis</a:t>
            </a:r>
            <a:r>
              <a:rPr lang="en-CA" sz="6700" dirty="0" smtClean="0"/>
              <a:t> tree</a:t>
            </a:r>
            <a:endParaRPr lang="en-CA" dirty="0"/>
          </a:p>
        </p:txBody>
      </p:sp>
      <p:graphicFrame>
        <p:nvGraphicFramePr>
          <p:cNvPr id="6" name="Diagram 5"/>
          <p:cNvGraphicFramePr/>
          <p:nvPr/>
        </p:nvGraphicFramePr>
        <p:xfrm>
          <a:off x="295307" y="1397000"/>
          <a:ext cx="11912510" cy="52467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4338" name="Picture 2" descr="\\FFSDC\Applications\Office XP Media Content\Media\CntCD1\Animated\j0219108.gif"/>
          <p:cNvPicPr>
            <a:picLocks noChangeAspect="1" noChangeArrowheads="1" noCrop="1"/>
          </p:cNvPicPr>
          <p:nvPr/>
        </p:nvPicPr>
        <p:blipFill>
          <a:blip r:embed="rId8"/>
          <a:srcRect/>
          <a:stretch>
            <a:fillRect/>
          </a:stretch>
        </p:blipFill>
        <p:spPr bwMode="auto">
          <a:xfrm>
            <a:off x="10490973" y="5169814"/>
            <a:ext cx="1863983" cy="1323975"/>
          </a:xfrm>
          <a:prstGeom prst="rect">
            <a:avLst/>
          </a:prstGeom>
          <a:noFill/>
        </p:spPr>
      </p:pic>
      <p:pic>
        <p:nvPicPr>
          <p:cNvPr id="14339" name="Picture 3" descr="\\FFSDC\Applications\Office XP Media Content\Media\CntCD1\Animated\j0219107.gif"/>
          <p:cNvPicPr>
            <a:picLocks noChangeAspect="1" noChangeArrowheads="1" noCrop="1"/>
          </p:cNvPicPr>
          <p:nvPr/>
        </p:nvPicPr>
        <p:blipFill>
          <a:blip r:embed="rId9"/>
          <a:srcRect/>
          <a:stretch>
            <a:fillRect/>
          </a:stretch>
        </p:blipFill>
        <p:spPr bwMode="auto">
          <a:xfrm>
            <a:off x="324123" y="5118103"/>
            <a:ext cx="1732717" cy="1285875"/>
          </a:xfrm>
          <a:prstGeom prst="rect">
            <a:avLst/>
          </a:prstGeom>
          <a:noFill/>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945118" y="142875"/>
            <a:ext cx="11026378" cy="1112838"/>
          </a:xfrm>
          <a:prstGeom prst="rect">
            <a:avLst/>
          </a:prstGeom>
        </p:spPr>
        <p:txBody>
          <a:bodyP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CA" sz="6600" b="0" i="0" u="none" strike="noStrike" kern="1200" cap="all" spc="0" normalizeH="0" baseline="0" noProof="0" dirty="0" smtClean="0">
                <a:ln>
                  <a:noFill/>
                </a:ln>
                <a:solidFill>
                  <a:schemeClr val="tx1"/>
                </a:solidFill>
                <a:effectLst/>
                <a:uLnTx/>
                <a:uFillTx/>
                <a:latin typeface="+mj-lt"/>
                <a:ea typeface="+mj-ea"/>
                <a:cs typeface="+mj-cs"/>
              </a:rPr>
              <a:t>Quick thinking!!!</a:t>
            </a:r>
            <a:endParaRPr kumimoji="0" lang="en-CA" sz="6600" b="0" i="0" u="none" strike="noStrike" kern="1200" cap="all" spc="0" normalizeH="0" baseline="0" noProof="0" dirty="0">
              <a:ln>
                <a:noFill/>
              </a:ln>
              <a:solidFill>
                <a:schemeClr val="tx1"/>
              </a:solidFill>
              <a:effectLst/>
              <a:uLnTx/>
              <a:uFillTx/>
              <a:latin typeface="+mj-lt"/>
              <a:ea typeface="+mj-ea"/>
              <a:cs typeface="+mj-cs"/>
            </a:endParaRPr>
          </a:p>
        </p:txBody>
      </p:sp>
      <p:sp>
        <p:nvSpPr>
          <p:cNvPr id="4" name="Content Placeholder 2"/>
          <p:cNvSpPr txBox="1">
            <a:spLocks/>
          </p:cNvSpPr>
          <p:nvPr/>
        </p:nvSpPr>
        <p:spPr>
          <a:xfrm>
            <a:off x="945118" y="1295403"/>
            <a:ext cx="11026378" cy="4830763"/>
          </a:xfrm>
          <a:prstGeom prst="rect">
            <a:avLst/>
          </a:prstGeom>
        </p:spPr>
        <p:txBody>
          <a:bodyPr>
            <a:normAutofit/>
          </a:bodyPr>
          <a:lstStyle/>
          <a:p>
            <a:pPr lvl="0"/>
            <a:r>
              <a:rPr lang="en-CA" sz="6000" dirty="0" smtClean="0"/>
              <a:t>What is an orthopaedic surgeon’s favourite element?</a:t>
            </a:r>
          </a:p>
          <a:p>
            <a:r>
              <a:rPr lang="en-CA" sz="6000" dirty="0" smtClean="0"/>
              <a:t> </a:t>
            </a:r>
          </a:p>
          <a:p>
            <a:r>
              <a:rPr lang="en-CA" sz="6000" dirty="0" smtClean="0"/>
              <a:t>Neon</a:t>
            </a:r>
          </a:p>
          <a:p>
            <a:pPr marL="342900" marR="0" lvl="0" indent="-342900" algn="l" defTabSz="914400" rtl="0" eaLnBrk="1" fontAlgn="auto" latinLnBrk="0" hangingPunct="1">
              <a:lnSpc>
                <a:spcPct val="100000"/>
              </a:lnSpc>
              <a:spcBef>
                <a:spcPts val="600"/>
              </a:spcBef>
              <a:spcAft>
                <a:spcPts val="600"/>
              </a:spcAft>
              <a:buClrTx/>
              <a:buSzTx/>
              <a:buFont typeface="Arial"/>
              <a:buChar char="•"/>
              <a:tabLst/>
              <a:defRPr/>
            </a:pPr>
            <a:endParaRPr kumimoji="0" lang="en-CA" sz="60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 calcmode="lin" valueType="num">
                                      <p:cBhvr additive="base">
                                        <p:cTn id="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945118" y="142875"/>
            <a:ext cx="11026378" cy="1112838"/>
          </a:xfrm>
          <a:prstGeom prst="rect">
            <a:avLst/>
          </a:prstGeom>
        </p:spPr>
        <p:txBody>
          <a:bodyP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CA" sz="6600" b="0" i="0" u="none" strike="noStrike" kern="1200" cap="all" spc="0" normalizeH="0" baseline="0" noProof="0" dirty="0" smtClean="0">
                <a:ln>
                  <a:noFill/>
                </a:ln>
                <a:solidFill>
                  <a:schemeClr val="tx1"/>
                </a:solidFill>
                <a:effectLst/>
                <a:uLnTx/>
                <a:uFillTx/>
                <a:latin typeface="+mj-lt"/>
                <a:ea typeface="+mj-ea"/>
                <a:cs typeface="+mj-cs"/>
              </a:rPr>
              <a:t>Quick thinking!!!</a:t>
            </a:r>
            <a:endParaRPr kumimoji="0" lang="en-CA" sz="6600" b="0" i="0" u="none" strike="noStrike" kern="1200" cap="all" spc="0" normalizeH="0" baseline="0" noProof="0" dirty="0">
              <a:ln>
                <a:noFill/>
              </a:ln>
              <a:solidFill>
                <a:schemeClr val="tx1"/>
              </a:solidFill>
              <a:effectLst/>
              <a:uLnTx/>
              <a:uFillTx/>
              <a:latin typeface="+mj-lt"/>
              <a:ea typeface="+mj-ea"/>
              <a:cs typeface="+mj-cs"/>
            </a:endParaRPr>
          </a:p>
        </p:txBody>
      </p:sp>
      <p:sp>
        <p:nvSpPr>
          <p:cNvPr id="3" name="Content Placeholder 2"/>
          <p:cNvSpPr txBox="1">
            <a:spLocks/>
          </p:cNvSpPr>
          <p:nvPr/>
        </p:nvSpPr>
        <p:spPr>
          <a:xfrm>
            <a:off x="945118" y="1295403"/>
            <a:ext cx="11026378" cy="4830763"/>
          </a:xfrm>
          <a:prstGeom prst="rect">
            <a:avLst/>
          </a:prstGeom>
        </p:spPr>
        <p:txBody>
          <a:bodyPr>
            <a:normAutofit/>
          </a:bodyPr>
          <a:lstStyle/>
          <a:p>
            <a:pPr lvl="0"/>
            <a:r>
              <a:rPr lang="en-CA" sz="6000" dirty="0" smtClean="0"/>
              <a:t>What is a used car dealers favourite element?</a:t>
            </a:r>
          </a:p>
          <a:p>
            <a:r>
              <a:rPr lang="en-CA" sz="6000" dirty="0" smtClean="0"/>
              <a:t> </a:t>
            </a:r>
          </a:p>
          <a:p>
            <a:r>
              <a:rPr lang="en-CA" sz="6000" dirty="0" smtClean="0"/>
              <a:t>Selenium</a:t>
            </a:r>
          </a:p>
          <a:p>
            <a:pPr marL="342900" marR="0" lvl="0" indent="-342900" algn="l" defTabSz="914400" rtl="0" eaLnBrk="1" fontAlgn="auto" latinLnBrk="0" hangingPunct="1">
              <a:lnSpc>
                <a:spcPct val="100000"/>
              </a:lnSpc>
              <a:spcBef>
                <a:spcPts val="600"/>
              </a:spcBef>
              <a:spcAft>
                <a:spcPts val="600"/>
              </a:spcAft>
              <a:buClrTx/>
              <a:buSzTx/>
              <a:buFont typeface="Arial"/>
              <a:buChar char="•"/>
              <a:tabLst/>
              <a:defRPr/>
            </a:pPr>
            <a:endParaRPr kumimoji="0" lang="en-CA" sz="60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945118" y="142875"/>
            <a:ext cx="11026378" cy="1112838"/>
          </a:xfrm>
          <a:prstGeom prst="rect">
            <a:avLst/>
          </a:prstGeom>
        </p:spPr>
        <p:txBody>
          <a:bodyP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CA" sz="6600" b="0" i="0" u="none" strike="noStrike" kern="1200" cap="all" spc="0" normalizeH="0" baseline="0" noProof="0" dirty="0" smtClean="0">
                <a:ln>
                  <a:noFill/>
                </a:ln>
                <a:solidFill>
                  <a:schemeClr val="tx1"/>
                </a:solidFill>
                <a:effectLst/>
                <a:uLnTx/>
                <a:uFillTx/>
                <a:latin typeface="+mj-lt"/>
                <a:ea typeface="+mj-ea"/>
                <a:cs typeface="+mj-cs"/>
              </a:rPr>
              <a:t>Quick thinking!!!</a:t>
            </a:r>
            <a:endParaRPr kumimoji="0" lang="en-CA" sz="6600" b="0" i="0" u="none" strike="noStrike" kern="1200" cap="all" spc="0" normalizeH="0" baseline="0" noProof="0" dirty="0">
              <a:ln>
                <a:noFill/>
              </a:ln>
              <a:solidFill>
                <a:schemeClr val="tx1"/>
              </a:solidFill>
              <a:effectLst/>
              <a:uLnTx/>
              <a:uFillTx/>
              <a:latin typeface="+mj-lt"/>
              <a:ea typeface="+mj-ea"/>
              <a:cs typeface="+mj-cs"/>
            </a:endParaRPr>
          </a:p>
        </p:txBody>
      </p:sp>
      <p:sp>
        <p:nvSpPr>
          <p:cNvPr id="3" name="Content Placeholder 2"/>
          <p:cNvSpPr txBox="1">
            <a:spLocks/>
          </p:cNvSpPr>
          <p:nvPr/>
        </p:nvSpPr>
        <p:spPr>
          <a:xfrm>
            <a:off x="945118" y="1295403"/>
            <a:ext cx="11026378" cy="4830763"/>
          </a:xfrm>
          <a:prstGeom prst="rect">
            <a:avLst/>
          </a:prstGeom>
        </p:spPr>
        <p:txBody>
          <a:bodyPr>
            <a:normAutofit/>
          </a:bodyPr>
          <a:lstStyle/>
          <a:p>
            <a:pPr lvl="0"/>
            <a:r>
              <a:rPr lang="en-CA" sz="6000" dirty="0" smtClean="0"/>
              <a:t>Which element is least likely to be at a party?</a:t>
            </a:r>
          </a:p>
          <a:p>
            <a:r>
              <a:rPr lang="en-CA" sz="6000" dirty="0" smtClean="0"/>
              <a:t> </a:t>
            </a:r>
          </a:p>
          <a:p>
            <a:r>
              <a:rPr lang="en-CA" sz="6000" dirty="0" smtClean="0"/>
              <a:t>Boron</a:t>
            </a:r>
          </a:p>
          <a:p>
            <a:pPr marL="342900" marR="0" lvl="0" indent="-342900" algn="l" defTabSz="914400" rtl="0" eaLnBrk="1" fontAlgn="auto" latinLnBrk="0" hangingPunct="1">
              <a:lnSpc>
                <a:spcPct val="100000"/>
              </a:lnSpc>
              <a:spcBef>
                <a:spcPts val="600"/>
              </a:spcBef>
              <a:spcAft>
                <a:spcPts val="600"/>
              </a:spcAft>
              <a:buClrTx/>
              <a:buSzTx/>
              <a:buFont typeface="Arial"/>
              <a:buChar char="•"/>
              <a:tabLst/>
              <a:defRPr/>
            </a:pPr>
            <a:endParaRPr kumimoji="0" lang="en-CA" sz="60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p:txBody>
          <a:bodyPr>
            <a:normAutofit/>
          </a:bodyPr>
          <a:lstStyle/>
          <a:p>
            <a:r>
              <a:rPr lang="en-US" sz="6600" dirty="0" smtClean="0"/>
              <a:t>ANALYTICAL CHEMISTRY</a:t>
            </a:r>
            <a:endParaRPr lang="en-US" sz="6600" dirty="0"/>
          </a:p>
        </p:txBody>
      </p:sp>
      <p:sp>
        <p:nvSpPr>
          <p:cNvPr id="3" name="Rectangle 2"/>
          <p:cNvSpPr>
            <a:spLocks noGrp="1"/>
          </p:cNvSpPr>
          <p:nvPr>
            <p:ph idx="1"/>
          </p:nvPr>
        </p:nvSpPr>
        <p:spPr>
          <a:xfrm>
            <a:off x="945118" y="1295402"/>
            <a:ext cx="11026378" cy="4830763"/>
          </a:xfrm>
        </p:spPr>
        <p:txBody>
          <a:bodyPr>
            <a:noAutofit/>
          </a:bodyPr>
          <a:lstStyle/>
          <a:p>
            <a:r>
              <a:rPr lang="en-US" sz="4400" dirty="0" smtClean="0"/>
              <a:t>This branch is highly involved in the analysis of substances.</a:t>
            </a:r>
          </a:p>
          <a:p>
            <a:r>
              <a:rPr lang="en-US" sz="4400" dirty="0" smtClean="0"/>
              <a:t>Chemists from this field may be trying to fin out what substances are in a mixture a.k.a. </a:t>
            </a:r>
            <a:r>
              <a:rPr lang="en-US" sz="4400" i="1" dirty="0" smtClean="0"/>
              <a:t>qualitative analysis </a:t>
            </a:r>
            <a:r>
              <a:rPr lang="en-US" sz="4400" dirty="0" smtClean="0"/>
              <a:t>or how much of a particular substance is present a.k.a. </a:t>
            </a:r>
            <a:r>
              <a:rPr lang="en-US" sz="4400" i="1" dirty="0" smtClean="0"/>
              <a:t>quantitative analysis</a:t>
            </a:r>
            <a:r>
              <a:rPr lang="en-US" sz="4400" dirty="0" smtClean="0"/>
              <a:t>.</a:t>
            </a:r>
            <a:endParaRPr lang="en-US" sz="4400" dirty="0"/>
          </a:p>
        </p:txBody>
      </p:sp>
      <p:pic>
        <p:nvPicPr>
          <p:cNvPr id="15362" name="Picture 2" descr="\\FFSDC\J.Rocheleau$\My Documents\My Pictures\Microsoft Clip Organizer\AG00567_.gif"/>
          <p:cNvPicPr>
            <a:picLocks noChangeAspect="1" noChangeArrowheads="1" noCrop="1"/>
          </p:cNvPicPr>
          <p:nvPr/>
        </p:nvPicPr>
        <p:blipFill>
          <a:blip r:embed="rId3"/>
          <a:srcRect/>
          <a:stretch>
            <a:fillRect/>
          </a:stretch>
        </p:blipFill>
        <p:spPr bwMode="auto">
          <a:xfrm>
            <a:off x="10534162" y="5429267"/>
            <a:ext cx="1273284" cy="1019175"/>
          </a:xfrm>
          <a:prstGeom prst="rect">
            <a:avLst/>
          </a:prstGeom>
          <a:noFill/>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p:txBody>
          <a:bodyPr>
            <a:noAutofit/>
          </a:bodyPr>
          <a:lstStyle/>
          <a:p>
            <a:r>
              <a:rPr lang="en-US" sz="7200" dirty="0" smtClean="0"/>
              <a:t>BIOCHEMISTRY</a:t>
            </a:r>
            <a:endParaRPr lang="en-US" sz="7200" dirty="0"/>
          </a:p>
        </p:txBody>
      </p:sp>
      <p:sp>
        <p:nvSpPr>
          <p:cNvPr id="3" name="Rectangle 2"/>
          <p:cNvSpPr>
            <a:spLocks noGrp="1"/>
          </p:cNvSpPr>
          <p:nvPr>
            <p:ph idx="1"/>
          </p:nvPr>
        </p:nvSpPr>
        <p:spPr>
          <a:xfrm>
            <a:off x="945118" y="1295402"/>
            <a:ext cx="11026378" cy="4830763"/>
          </a:xfrm>
        </p:spPr>
        <p:txBody>
          <a:bodyPr>
            <a:normAutofit/>
          </a:bodyPr>
          <a:lstStyle/>
          <a:p>
            <a:r>
              <a:rPr lang="en-US" dirty="0" smtClean="0"/>
              <a:t>This branch specializes in living organisms and systems.</a:t>
            </a:r>
          </a:p>
          <a:p>
            <a:r>
              <a:rPr lang="en-US" dirty="0" smtClean="0"/>
              <a:t>Biochemists study the chemical reactions that occur at the </a:t>
            </a:r>
            <a:r>
              <a:rPr lang="en-US" i="1" dirty="0" smtClean="0"/>
              <a:t>molecular</a:t>
            </a:r>
            <a:r>
              <a:rPr lang="en-US" dirty="0" smtClean="0"/>
              <a:t> level of an organism .</a:t>
            </a:r>
          </a:p>
          <a:p>
            <a:r>
              <a:rPr lang="en-US" dirty="0" smtClean="0"/>
              <a:t>Biochemists study processes such as digestion, metabolism, reproduction, respiration, and so on and so forth…</a:t>
            </a:r>
          </a:p>
          <a:p>
            <a:r>
              <a:rPr lang="en-US" dirty="0" smtClean="0"/>
              <a:t>It can be hard to distinguish between a biochemist and a molecular biologist because they both study living systems at a microscopic level but biochemists concentrate more on the reactions that are occurring.</a:t>
            </a:r>
            <a:endParaRPr lang="en-US" dirty="0"/>
          </a:p>
        </p:txBody>
      </p:sp>
      <p:pic>
        <p:nvPicPr>
          <p:cNvPr id="16386" name="Picture 2" descr="\\FFSDC\Applications\Office XP Media Content\Media\CntCD1\Animated\j0283519.gif"/>
          <p:cNvPicPr>
            <a:picLocks noChangeAspect="1" noChangeArrowheads="1" noCrop="1"/>
          </p:cNvPicPr>
          <p:nvPr/>
        </p:nvPicPr>
        <p:blipFill>
          <a:blip r:embed="rId3"/>
          <a:srcRect/>
          <a:stretch>
            <a:fillRect/>
          </a:stretch>
        </p:blipFill>
        <p:spPr bwMode="auto">
          <a:xfrm>
            <a:off x="10731063" y="5429266"/>
            <a:ext cx="949533" cy="1096141"/>
          </a:xfrm>
          <a:prstGeom prst="rect">
            <a:avLst/>
          </a:prstGeom>
          <a:noFill/>
        </p:spPr>
      </p:pic>
    </p:spTree>
  </p:cSld>
  <p:clrMapOvr>
    <a:masterClrMapping/>
  </p:clrMapOvr>
  <p:transition>
    <p:random/>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p:txBody>
          <a:bodyPr>
            <a:normAutofit/>
          </a:bodyPr>
          <a:lstStyle/>
          <a:p>
            <a:r>
              <a:rPr lang="en-US" sz="6600" dirty="0" smtClean="0"/>
              <a:t>PHYSICAL CHEMISTRY</a:t>
            </a:r>
            <a:endParaRPr lang="en-US" sz="6600" dirty="0"/>
          </a:p>
        </p:txBody>
      </p:sp>
      <p:sp>
        <p:nvSpPr>
          <p:cNvPr id="3" name="Rectangle 2"/>
          <p:cNvSpPr>
            <a:spLocks noGrp="1"/>
          </p:cNvSpPr>
          <p:nvPr>
            <p:ph idx="1"/>
          </p:nvPr>
        </p:nvSpPr>
        <p:spPr>
          <a:xfrm>
            <a:off x="945118" y="1295402"/>
            <a:ext cx="11026378" cy="4830763"/>
          </a:xfrm>
        </p:spPr>
        <p:txBody>
          <a:bodyPr>
            <a:normAutofit/>
          </a:bodyPr>
          <a:lstStyle/>
          <a:p>
            <a:r>
              <a:rPr lang="en-US" sz="4800" dirty="0" smtClean="0"/>
              <a:t>This branch figures out how and why a chemical system behaves as it does.</a:t>
            </a:r>
          </a:p>
          <a:p>
            <a:r>
              <a:rPr lang="en-US" sz="4800" dirty="0" smtClean="0"/>
              <a:t>Physical chemists study the physical properties and behavior of matter and try to develop models and theories that describe this behavior.</a:t>
            </a:r>
            <a:endParaRPr lang="en-US" sz="4800" dirty="0"/>
          </a:p>
        </p:txBody>
      </p:sp>
      <p:pic>
        <p:nvPicPr>
          <p:cNvPr id="17410" name="Picture 2" descr="\\FFSDC\J.Rocheleau$\My Documents\My Pictures\Microsoft Clip Organizer\j0178129.gif"/>
          <p:cNvPicPr>
            <a:picLocks noChangeAspect="1" noChangeArrowheads="1" noCrop="1"/>
          </p:cNvPicPr>
          <p:nvPr/>
        </p:nvPicPr>
        <p:blipFill>
          <a:blip r:embed="rId3"/>
          <a:srcRect/>
          <a:stretch>
            <a:fillRect/>
          </a:stretch>
        </p:blipFill>
        <p:spPr bwMode="auto">
          <a:xfrm>
            <a:off x="9155852" y="5286391"/>
            <a:ext cx="1443931" cy="1266825"/>
          </a:xfrm>
          <a:prstGeom prst="rect">
            <a:avLst/>
          </a:prstGeom>
          <a:noFill/>
        </p:spPr>
      </p:pic>
    </p:spTree>
  </p:cSld>
  <p:clrMapOvr>
    <a:masterClrMapping/>
  </p:clrMapOvr>
  <p:transition>
    <p:random/>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p:txBody>
          <a:bodyPr>
            <a:normAutofit/>
          </a:bodyPr>
          <a:lstStyle/>
          <a:p>
            <a:r>
              <a:rPr lang="en-US" sz="6000" dirty="0" smtClean="0"/>
              <a:t>Organic chemistry</a:t>
            </a:r>
            <a:endParaRPr lang="en-US" sz="6000" dirty="0"/>
          </a:p>
        </p:txBody>
      </p:sp>
      <p:sp>
        <p:nvSpPr>
          <p:cNvPr id="3" name="Rectangle 2"/>
          <p:cNvSpPr>
            <a:spLocks noGrp="1"/>
          </p:cNvSpPr>
          <p:nvPr>
            <p:ph idx="1"/>
          </p:nvPr>
        </p:nvSpPr>
        <p:spPr>
          <a:xfrm>
            <a:off x="945118" y="1295402"/>
            <a:ext cx="11026378" cy="4830763"/>
          </a:xfrm>
        </p:spPr>
        <p:txBody>
          <a:bodyPr>
            <a:normAutofit/>
          </a:bodyPr>
          <a:lstStyle/>
          <a:p>
            <a:r>
              <a:rPr lang="en-US" sz="3200" dirty="0" smtClean="0"/>
              <a:t>This is the study of CARBON and its compounds.</a:t>
            </a:r>
          </a:p>
          <a:p>
            <a:r>
              <a:rPr lang="en-US" sz="3200" dirty="0" smtClean="0"/>
              <a:t>It’s the most organized of the areas of chemistry – with good reason.</a:t>
            </a:r>
          </a:p>
          <a:p>
            <a:r>
              <a:rPr lang="en-US" sz="3200" dirty="0" smtClean="0"/>
              <a:t>There are MILLIONS of organic compounds, with thousands more discovered or created each year.</a:t>
            </a:r>
          </a:p>
          <a:p>
            <a:r>
              <a:rPr lang="en-US" sz="3200" dirty="0" smtClean="0"/>
              <a:t>Industries such as the polymer industry, the petrochemical industry, and the pharmaceutical industry depend on organic chemists.</a:t>
            </a:r>
            <a:endParaRPr lang="en-US" sz="3200" dirty="0"/>
          </a:p>
        </p:txBody>
      </p:sp>
      <p:pic>
        <p:nvPicPr>
          <p:cNvPr id="18434" name="Picture 2" descr="\\FFSDC\J.Rocheleau$\My Documents\My Pictures\Microsoft Clip Organizer\j0303354.gif"/>
          <p:cNvPicPr>
            <a:picLocks noChangeAspect="1" noChangeArrowheads="1" noCrop="1"/>
          </p:cNvPicPr>
          <p:nvPr/>
        </p:nvPicPr>
        <p:blipFill>
          <a:blip r:embed="rId3"/>
          <a:srcRect/>
          <a:stretch>
            <a:fillRect/>
          </a:stretch>
        </p:blipFill>
        <p:spPr bwMode="auto">
          <a:xfrm>
            <a:off x="10238808" y="500045"/>
            <a:ext cx="1673658" cy="1408053"/>
          </a:xfrm>
          <a:prstGeom prst="rect">
            <a:avLst/>
          </a:prstGeom>
          <a:noFill/>
        </p:spPr>
      </p:pic>
    </p:spTree>
  </p:cSld>
  <p:clrMapOvr>
    <a:masterClrMapping/>
  </p:clrMapOvr>
  <p:transition>
    <p:random/>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p:txBody>
          <a:bodyPr>
            <a:normAutofit/>
          </a:bodyPr>
          <a:lstStyle/>
          <a:p>
            <a:r>
              <a:rPr lang="en-US" sz="5400" dirty="0" smtClean="0"/>
              <a:t>Inorganic chemistry</a:t>
            </a:r>
            <a:endParaRPr lang="en-US" sz="5400" dirty="0"/>
          </a:p>
        </p:txBody>
      </p:sp>
      <p:sp>
        <p:nvSpPr>
          <p:cNvPr id="3" name="Rectangle 2"/>
          <p:cNvSpPr>
            <a:spLocks noGrp="1"/>
          </p:cNvSpPr>
          <p:nvPr>
            <p:ph idx="1"/>
          </p:nvPr>
        </p:nvSpPr>
        <p:spPr>
          <a:xfrm>
            <a:off x="945118" y="1295402"/>
            <a:ext cx="11026378" cy="4830763"/>
          </a:xfrm>
        </p:spPr>
        <p:txBody>
          <a:bodyPr>
            <a:normAutofit/>
          </a:bodyPr>
          <a:lstStyle/>
          <a:p>
            <a:r>
              <a:rPr lang="en-US" sz="3200" dirty="0" smtClean="0"/>
              <a:t>This branch is involved in the study of inorganic compounds such as salts.</a:t>
            </a:r>
            <a:r>
              <a:rPr lang="en-CA" sz="2400" i="1" dirty="0" smtClean="0"/>
              <a:t> </a:t>
            </a:r>
            <a:r>
              <a:rPr lang="en-CA" sz="2000" i="1" dirty="0" smtClean="0"/>
              <a:t>A </a:t>
            </a:r>
            <a:r>
              <a:rPr lang="en-CA" sz="2000" b="1" i="1" dirty="0" smtClean="0"/>
              <a:t>salt</a:t>
            </a:r>
            <a:r>
              <a:rPr lang="en-CA" sz="2000" i="1" dirty="0" smtClean="0"/>
              <a:t>, in </a:t>
            </a:r>
            <a:r>
              <a:rPr lang="en-CA" sz="2000" i="1" dirty="0" smtClean="0">
                <a:hlinkClick r:id="rId3" tooltip="Chemistry"/>
              </a:rPr>
              <a:t>chemistry</a:t>
            </a:r>
            <a:r>
              <a:rPr lang="en-CA" sz="2000" i="1" dirty="0" smtClean="0"/>
              <a:t>, is defined as the product formed from the neutralization reaction of </a:t>
            </a:r>
            <a:r>
              <a:rPr lang="en-CA" sz="2000" i="1" dirty="0" smtClean="0">
                <a:hlinkClick r:id="rId4" tooltip="Acids"/>
              </a:rPr>
              <a:t>acids</a:t>
            </a:r>
            <a:r>
              <a:rPr lang="en-CA" sz="2000" i="1" dirty="0" smtClean="0"/>
              <a:t> and </a:t>
            </a:r>
            <a:r>
              <a:rPr lang="en-CA" sz="2000" i="1" dirty="0" smtClean="0">
                <a:hlinkClick r:id="rId5" tooltip="Base (chemistry)"/>
              </a:rPr>
              <a:t>bases</a:t>
            </a:r>
            <a:r>
              <a:rPr lang="en-CA" sz="2000" i="1" dirty="0" smtClean="0"/>
              <a:t>. Salts are </a:t>
            </a:r>
            <a:r>
              <a:rPr lang="en-CA" sz="2000" i="1" dirty="0" smtClean="0">
                <a:hlinkClick r:id="rId6" tooltip="Ionic compounds"/>
              </a:rPr>
              <a:t>ionic compounds</a:t>
            </a:r>
            <a:r>
              <a:rPr lang="en-CA" sz="2000" i="1" dirty="0" smtClean="0"/>
              <a:t> composed of </a:t>
            </a:r>
            <a:r>
              <a:rPr lang="en-CA" sz="2000" i="1" dirty="0" err="1" smtClean="0">
                <a:hlinkClick r:id="rId7" tooltip="Cation"/>
              </a:rPr>
              <a:t>cations</a:t>
            </a:r>
            <a:r>
              <a:rPr lang="en-CA" sz="2000" i="1" dirty="0" smtClean="0"/>
              <a:t> &lt;meow &gt;(positively </a:t>
            </a:r>
            <a:r>
              <a:rPr lang="en-CA" sz="2000" i="1" dirty="0" smtClean="0">
                <a:hlinkClick r:id="rId8" tooltip="Electric charge"/>
              </a:rPr>
              <a:t>charged</a:t>
            </a:r>
            <a:r>
              <a:rPr lang="en-CA" sz="2000" i="1" dirty="0" smtClean="0"/>
              <a:t> ions) and </a:t>
            </a:r>
            <a:r>
              <a:rPr lang="en-CA" sz="2000" i="1" dirty="0" smtClean="0">
                <a:hlinkClick r:id="rId9" tooltip="Anion"/>
              </a:rPr>
              <a:t>anions</a:t>
            </a:r>
            <a:r>
              <a:rPr lang="en-CA" sz="2000" i="1" dirty="0" smtClean="0"/>
              <a:t> (negative ions) so that the product is electrically </a:t>
            </a:r>
            <a:r>
              <a:rPr lang="en-CA" sz="2000" i="1" dirty="0" smtClean="0">
                <a:hlinkClick r:id="rId8" tooltip="Electric charge"/>
              </a:rPr>
              <a:t>neutral</a:t>
            </a:r>
            <a:r>
              <a:rPr lang="en-CA" sz="2000" i="1" dirty="0" smtClean="0"/>
              <a:t> (without a net charge). </a:t>
            </a:r>
          </a:p>
          <a:p>
            <a:pPr lvl="1" algn="ctr">
              <a:buNone/>
            </a:pPr>
            <a:r>
              <a:rPr lang="en-CA" sz="1600" dirty="0" smtClean="0"/>
              <a:t>A </a:t>
            </a:r>
            <a:r>
              <a:rPr lang="en-CA" sz="1600" dirty="0" smtClean="0">
                <a:hlinkClick r:id="rId5" tooltip="Base (chemistry)"/>
              </a:rPr>
              <a:t>base</a:t>
            </a:r>
            <a:r>
              <a:rPr lang="en-CA" sz="1600" dirty="0" smtClean="0"/>
              <a:t> and an </a:t>
            </a:r>
            <a:r>
              <a:rPr lang="en-CA" sz="1600" dirty="0" smtClean="0">
                <a:hlinkClick r:id="rId10" tooltip="Acid"/>
              </a:rPr>
              <a:t>acid</a:t>
            </a:r>
            <a:r>
              <a:rPr lang="en-CA" sz="1600" dirty="0" smtClean="0"/>
              <a:t>, e.g. </a:t>
            </a:r>
            <a:r>
              <a:rPr lang="en-CA" sz="1600" dirty="0" smtClean="0">
                <a:hlinkClick r:id="rId11" tooltip="Ammonia"/>
              </a:rPr>
              <a:t>NH</a:t>
            </a:r>
            <a:r>
              <a:rPr lang="en-CA" sz="1600" baseline="-25000" dirty="0" smtClean="0">
                <a:hlinkClick r:id="rId11" tooltip="Ammonia"/>
              </a:rPr>
              <a:t>3</a:t>
            </a:r>
            <a:r>
              <a:rPr lang="en-CA" sz="1600" dirty="0" smtClean="0"/>
              <a:t> + </a:t>
            </a:r>
            <a:r>
              <a:rPr lang="en-CA" sz="1600" dirty="0" err="1" smtClean="0">
                <a:hlinkClick r:id="rId12" tooltip="Hydrochloric acid"/>
              </a:rPr>
              <a:t>HCl</a:t>
            </a:r>
            <a:r>
              <a:rPr lang="en-CA" sz="1600" dirty="0" smtClean="0"/>
              <a:t> → </a:t>
            </a:r>
            <a:r>
              <a:rPr lang="en-CA" sz="1600" dirty="0" smtClean="0">
                <a:hlinkClick r:id="rId13" tooltip="Ammonium chloride"/>
              </a:rPr>
              <a:t>NH</a:t>
            </a:r>
            <a:r>
              <a:rPr lang="en-CA" sz="1600" baseline="-25000" dirty="0" smtClean="0">
                <a:hlinkClick r:id="rId13" tooltip="Ammonium chloride"/>
              </a:rPr>
              <a:t>4</a:t>
            </a:r>
            <a:r>
              <a:rPr lang="en-CA" sz="1600" dirty="0" smtClean="0">
                <a:hlinkClick r:id="rId13" tooltip="Ammonium chloride"/>
              </a:rPr>
              <a:t>Cl</a:t>
            </a:r>
            <a:r>
              <a:rPr lang="en-CA" sz="1600" dirty="0" smtClean="0"/>
              <a:t> </a:t>
            </a:r>
          </a:p>
          <a:p>
            <a:r>
              <a:rPr lang="en-US" sz="3200" dirty="0" smtClean="0"/>
              <a:t>It includes the study of inorganic properties of these compounds.</a:t>
            </a:r>
          </a:p>
          <a:p>
            <a:r>
              <a:rPr lang="en-US" sz="3200" dirty="0" smtClean="0"/>
              <a:t>It also includes the study of the individual elements of the inorganic compound.  Basically they study everything that doesn’t involve carbon.  They leave that to the organic chemists!!</a:t>
            </a:r>
          </a:p>
        </p:txBody>
      </p:sp>
      <p:pic>
        <p:nvPicPr>
          <p:cNvPr id="19458" name="Picture 2" descr="\\FFSDC\J.Rocheleau$\My Documents\My Pictures\Microsoft Clip Organizer\j0336976.gif"/>
          <p:cNvPicPr>
            <a:picLocks noChangeAspect="1" noChangeArrowheads="1" noCrop="1"/>
          </p:cNvPicPr>
          <p:nvPr/>
        </p:nvPicPr>
        <p:blipFill>
          <a:blip r:embed="rId14"/>
          <a:srcRect/>
          <a:stretch>
            <a:fillRect/>
          </a:stretch>
        </p:blipFill>
        <p:spPr bwMode="auto">
          <a:xfrm>
            <a:off x="9845009" y="1"/>
            <a:ext cx="1330165" cy="965199"/>
          </a:xfrm>
          <a:prstGeom prst="rect">
            <a:avLst/>
          </a:prstGeom>
          <a:noFill/>
        </p:spPr>
      </p:pic>
    </p:spTree>
  </p:cSld>
  <p:clrMapOvr>
    <a:masterClrMapping/>
  </p:clrMapOvr>
  <p:transition>
    <p:random/>
  </p:transition>
  <p:timing>
    <p:tnLst>
      <p:par>
        <p:cTn id="1" dur="indefinite" restart="never" nodeType="tmRoot"/>
      </p:par>
    </p:tnLst>
  </p:timing>
</p:sld>
</file>

<file path=ppt/theme/theme1.xml><?xml version="1.0" encoding="utf-8"?>
<a:theme xmlns:a="http://schemas.openxmlformats.org/drawingml/2006/main" name="Presentation for science fair project">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21873A"/>
      </a:hlink>
      <a:folHlink>
        <a:srgbClr val="717E00"/>
      </a:folHlink>
    </a:clrScheme>
    <a:fontScheme name="Science Fair">
      <a:majorFont>
        <a:latin typeface="Tw Cen MT Condensed"/>
        <a:ea typeface=""/>
        <a:cs typeface=""/>
      </a:majorFont>
      <a:minorFont>
        <a:latin typeface="Tw Cen MT Condense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Presentation for science fair project</Template>
  <TotalTime>0</TotalTime>
  <Words>1751</Words>
  <Application>Microsoft Office PowerPoint</Application>
  <PresentationFormat>Custom</PresentationFormat>
  <Paragraphs>177</Paragraphs>
  <Slides>42</Slides>
  <Notes>10</Notes>
  <HiddenSlides>0</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Presentation for science fair project</vt:lpstr>
      <vt:lpstr>SCH 3u</vt:lpstr>
      <vt:lpstr>WHAT IS a scientist?</vt:lpstr>
      <vt:lpstr>WHAT EXACTLY IS CHEMISTRY?</vt:lpstr>
      <vt:lpstr>The Basic branches of the Chemis tree</vt:lpstr>
      <vt:lpstr>ANALYTICAL CHEMISTRY</vt:lpstr>
      <vt:lpstr>BIOCHEMISTRY</vt:lpstr>
      <vt:lpstr>PHYSICAL CHEMISTRY</vt:lpstr>
      <vt:lpstr>Organic chemistry</vt:lpstr>
      <vt:lpstr>Inorganic chemistry</vt:lpstr>
      <vt:lpstr>Biotechnology</vt:lpstr>
      <vt:lpstr>Pure vs APPLIEd CHEMISTRY</vt:lpstr>
      <vt:lpstr>Pure Chem and Applied Chem in the Real World</vt:lpstr>
      <vt:lpstr>What does a chemist do all day???</vt:lpstr>
      <vt:lpstr>Where do chemists actually work???</vt:lpstr>
      <vt:lpstr>Quality control chemists</vt:lpstr>
      <vt:lpstr>Industrial research chemists</vt:lpstr>
      <vt:lpstr>Sales representatives</vt:lpstr>
      <vt:lpstr>Forensic chemist</vt:lpstr>
      <vt:lpstr>Environmental chemist</vt:lpstr>
      <vt:lpstr>Preservationist of art and historical works</vt:lpstr>
      <vt:lpstr>Chemical educator</vt:lpstr>
      <vt:lpstr>There are MANY many mnay more!!!!</vt:lpstr>
      <vt:lpstr>If you aren’t interested in becoming a chemist, why should you be interested in chemisty??</vt:lpstr>
      <vt:lpstr>You will need your Periodic Table for This one!!</vt:lpstr>
      <vt:lpstr>Quick thinking!!!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2009-09-07T17:55:58Z</dcterms:created>
  <dcterms:modified xsi:type="dcterms:W3CDTF">2012-09-04T15:33:23Z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TC101659561033</vt:lpwstr>
  </property>
</Properties>
</file>